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3" d="100"/>
          <a:sy n="73" d="100"/>
        </p:scale>
        <p:origin x="210"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0ED4991-11AF-42C6-A190-297BE4ECC1AF}" type="datetimeFigureOut">
              <a:rPr lang="en-US" smtClean="0"/>
              <a:t>2/19/2016</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309146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D4991-11AF-42C6-A190-297BE4ECC1AF}"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257593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D4991-11AF-42C6-A190-297BE4ECC1AF}"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1327152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D4991-11AF-42C6-A190-297BE4ECC1AF}"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341617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D4991-11AF-42C6-A190-297BE4ECC1AF}"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1484159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0ED4991-11AF-42C6-A190-297BE4ECC1AF}" type="datetimeFigureOut">
              <a:rPr lang="en-US" smtClean="0"/>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389845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0ED4991-11AF-42C6-A190-297BE4ECC1AF}" type="datetimeFigureOut">
              <a:rPr lang="en-US" smtClean="0"/>
              <a:t>2/19/2016</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172263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0ED4991-11AF-42C6-A190-297BE4ECC1AF}"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547796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0ED4991-11AF-42C6-A190-297BE4ECC1AF}"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101860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D4991-11AF-42C6-A190-297BE4ECC1AF}"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32536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D4991-11AF-42C6-A190-297BE4ECC1AF}"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102440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D4991-11AF-42C6-A190-297BE4ECC1AF}"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187000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ED4991-11AF-42C6-A190-297BE4ECC1AF}" type="datetimeFigureOut">
              <a:rPr lang="en-US" smtClean="0"/>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93570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ED4991-11AF-42C6-A190-297BE4ECC1AF}" type="datetimeFigureOut">
              <a:rPr lang="en-US" smtClean="0"/>
              <a:t>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268002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D4991-11AF-42C6-A190-297BE4ECC1AF}" type="datetimeFigureOut">
              <a:rPr lang="en-US" smtClean="0"/>
              <a:t>2/19/2016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182912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D4991-11AF-42C6-A190-297BE4ECC1AF}"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366016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D4991-11AF-42C6-A190-297BE4ECC1AF}"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E80E10-9D9E-4A4C-8356-E968261D0E95}" type="slidenum">
              <a:rPr lang="en-US" smtClean="0"/>
              <a:t>‹#›</a:t>
            </a:fld>
            <a:endParaRPr lang="en-US"/>
          </a:p>
        </p:txBody>
      </p:sp>
    </p:spTree>
    <p:extLst>
      <p:ext uri="{BB962C8B-B14F-4D97-AF65-F5344CB8AC3E}">
        <p14:creationId xmlns:p14="http://schemas.microsoft.com/office/powerpoint/2010/main" val="190705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0ED4991-11AF-42C6-A190-297BE4ECC1AF}" type="datetimeFigureOut">
              <a:rPr lang="en-US" smtClean="0"/>
              <a:t>2/19/2016</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CE80E10-9D9E-4A4C-8356-E968261D0E95}" type="slidenum">
              <a:rPr lang="en-US" smtClean="0"/>
              <a:t>‹#›</a:t>
            </a:fld>
            <a:endParaRPr lang="en-US"/>
          </a:p>
        </p:txBody>
      </p:sp>
    </p:spTree>
    <p:extLst>
      <p:ext uri="{BB962C8B-B14F-4D97-AF65-F5344CB8AC3E}">
        <p14:creationId xmlns:p14="http://schemas.microsoft.com/office/powerpoint/2010/main" val="1266481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tudy.com/articles/Associate_in_Graphic_Design_and_Multimedia:_Degree_Overview.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tudy.com/audio-visual_technology_school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Multimedia Careers</a:t>
            </a:r>
            <a:endParaRPr lang="en-US" dirty="0"/>
          </a:p>
        </p:txBody>
      </p:sp>
      <p:sp>
        <p:nvSpPr>
          <p:cNvPr id="3" name="Subtitle 2"/>
          <p:cNvSpPr>
            <a:spLocks noGrp="1"/>
          </p:cNvSpPr>
          <p:nvPr>
            <p:ph type="subTitle" idx="1"/>
          </p:nvPr>
        </p:nvSpPr>
        <p:spPr/>
        <p:txBody>
          <a:bodyPr/>
          <a:lstStyle/>
          <a:p>
            <a:r>
              <a:rPr lang="en-US" dirty="0" smtClean="0"/>
              <a:t>Made by : </a:t>
            </a:r>
            <a:r>
              <a:rPr lang="en-US" dirty="0" err="1" smtClean="0"/>
              <a:t>Nae-Tajah</a:t>
            </a:r>
            <a:r>
              <a:rPr lang="en-US" dirty="0" smtClean="0"/>
              <a:t> Maxey </a:t>
            </a:r>
            <a:endParaRPr lang="en-US" dirty="0"/>
          </a:p>
        </p:txBody>
      </p:sp>
    </p:spTree>
    <p:extLst>
      <p:ext uri="{BB962C8B-B14F-4D97-AF65-F5344CB8AC3E}">
        <p14:creationId xmlns:p14="http://schemas.microsoft.com/office/powerpoint/2010/main" val="1468498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Producers </a:t>
            </a:r>
            <a:endParaRPr lang="en-US" dirty="0"/>
          </a:p>
        </p:txBody>
      </p:sp>
      <p:sp>
        <p:nvSpPr>
          <p:cNvPr id="3" name="Content Placeholder 2"/>
          <p:cNvSpPr>
            <a:spLocks noGrp="1"/>
          </p:cNvSpPr>
          <p:nvPr>
            <p:ph idx="1"/>
          </p:nvPr>
        </p:nvSpPr>
        <p:spPr>
          <a:xfrm>
            <a:off x="0" y="2603500"/>
            <a:ext cx="12192000" cy="4254500"/>
          </a:xfrm>
        </p:spPr>
        <p:txBody>
          <a:bodyPr>
            <a:normAutofit/>
          </a:bodyPr>
          <a:lstStyle/>
          <a:p>
            <a:pPr marL="0" indent="0">
              <a:buNone/>
            </a:pPr>
            <a:r>
              <a:rPr lang="en-US" sz="1600" b="1" i="1" dirty="0" smtClean="0"/>
              <a:t>Job description- </a:t>
            </a:r>
            <a:r>
              <a:rPr lang="en-US" sz="1600" dirty="0" smtClean="0"/>
              <a:t>Producers </a:t>
            </a:r>
            <a:r>
              <a:rPr lang="en-US" sz="1600" dirty="0"/>
              <a:t>play an integral role in the television, film and video industries. A </a:t>
            </a:r>
            <a:r>
              <a:rPr lang="en-US" sz="1600" b="1" dirty="0"/>
              <a:t>producer</a:t>
            </a:r>
            <a:r>
              <a:rPr lang="en-US" sz="1600" dirty="0"/>
              <a:t> will oversee each project from conception to completion and may also be involved in the marketing and distribution processes. Producers work closely with the directors and other production staff on a shoot</a:t>
            </a:r>
            <a:r>
              <a:rPr lang="en-US" sz="1600" dirty="0" smtClean="0"/>
              <a:t>.</a:t>
            </a:r>
          </a:p>
          <a:p>
            <a:pPr marL="0" indent="0" fontAlgn="base">
              <a:buNone/>
            </a:pPr>
            <a:r>
              <a:rPr lang="en-US" sz="1600" b="1" i="1" dirty="0" smtClean="0"/>
              <a:t>Skill Requirements- </a:t>
            </a:r>
            <a:r>
              <a:rPr lang="en-US" sz="1600" dirty="0" smtClean="0"/>
              <a:t>Have </a:t>
            </a:r>
            <a:r>
              <a:rPr lang="en-US" sz="1600" dirty="0"/>
              <a:t>experience of working in the film </a:t>
            </a:r>
            <a:r>
              <a:rPr lang="en-US" sz="1600" dirty="0" smtClean="0"/>
              <a:t>industry, Have </a:t>
            </a:r>
            <a:r>
              <a:rPr lang="en-US" sz="1600" dirty="0"/>
              <a:t>a good business </a:t>
            </a:r>
            <a:r>
              <a:rPr lang="en-US" sz="1600" dirty="0" smtClean="0"/>
              <a:t>sense, Have </a:t>
            </a:r>
            <a:r>
              <a:rPr lang="en-US" sz="1600" dirty="0"/>
              <a:t>a good understanding of </a:t>
            </a:r>
            <a:r>
              <a:rPr lang="en-US" sz="1600" dirty="0" smtClean="0"/>
              <a:t>finance, Have </a:t>
            </a:r>
            <a:r>
              <a:rPr lang="en-US" sz="1600" dirty="0"/>
              <a:t>good creative </a:t>
            </a:r>
            <a:r>
              <a:rPr lang="en-US" sz="1600" dirty="0" smtClean="0"/>
              <a:t>vision, Be self-motivated, Be </a:t>
            </a:r>
            <a:r>
              <a:rPr lang="en-US" sz="1600" dirty="0"/>
              <a:t>good at </a:t>
            </a:r>
            <a:r>
              <a:rPr lang="en-US" sz="1600" dirty="0" smtClean="0"/>
              <a:t>negotiating, Be </a:t>
            </a:r>
            <a:r>
              <a:rPr lang="en-US" sz="1600" dirty="0"/>
              <a:t>good at motivating </a:t>
            </a:r>
            <a:r>
              <a:rPr lang="en-US" sz="1600" dirty="0" smtClean="0"/>
              <a:t>people, Be </a:t>
            </a:r>
            <a:r>
              <a:rPr lang="en-US" sz="1600" dirty="0"/>
              <a:t>good at </a:t>
            </a:r>
            <a:r>
              <a:rPr lang="en-US" sz="1600" dirty="0" smtClean="0"/>
              <a:t>problem-solving, Understand </a:t>
            </a:r>
            <a:r>
              <a:rPr lang="en-US" sz="1600" dirty="0"/>
              <a:t>the creative processes of </a:t>
            </a:r>
            <a:r>
              <a:rPr lang="en-US" sz="1600" dirty="0" smtClean="0"/>
              <a:t>filmmaking, Be </a:t>
            </a:r>
            <a:r>
              <a:rPr lang="en-US" sz="1600" dirty="0"/>
              <a:t>able to secure finance for the </a:t>
            </a:r>
            <a:r>
              <a:rPr lang="en-US" sz="1600" dirty="0" smtClean="0"/>
              <a:t>production, Be </a:t>
            </a:r>
            <a:r>
              <a:rPr lang="en-US" sz="1600" dirty="0"/>
              <a:t>able to prepare and control the production </a:t>
            </a:r>
            <a:r>
              <a:rPr lang="en-US" sz="1600" dirty="0" smtClean="0"/>
              <a:t>budget, Have </a:t>
            </a:r>
            <a:r>
              <a:rPr lang="en-US" sz="1600" dirty="0"/>
              <a:t>excellent communication </a:t>
            </a:r>
            <a:r>
              <a:rPr lang="en-US" sz="1600" dirty="0" smtClean="0"/>
              <a:t>skills, Be </a:t>
            </a:r>
            <a:r>
              <a:rPr lang="en-US" sz="1600" dirty="0"/>
              <a:t>able to work well under pressure and motivate the production </a:t>
            </a:r>
            <a:r>
              <a:rPr lang="en-US" sz="1600" dirty="0" smtClean="0"/>
              <a:t>team, Ensure </a:t>
            </a:r>
            <a:r>
              <a:rPr lang="en-US" sz="1600" dirty="0"/>
              <a:t>compliance with regulations and codes of </a:t>
            </a:r>
            <a:r>
              <a:rPr lang="en-US" sz="1600" dirty="0" smtClean="0"/>
              <a:t>practice, Understand </a:t>
            </a:r>
            <a:r>
              <a:rPr lang="en-US" sz="1600" dirty="0"/>
              <a:t>the relevant health and safety laws and </a:t>
            </a:r>
            <a:r>
              <a:rPr lang="en-US" sz="1600" dirty="0" smtClean="0"/>
              <a:t>procedures.</a:t>
            </a:r>
          </a:p>
          <a:p>
            <a:pPr marL="0" indent="0" fontAlgn="base">
              <a:buNone/>
            </a:pPr>
            <a:r>
              <a:rPr lang="en-US" sz="1600" b="1" i="1" dirty="0" smtClean="0"/>
              <a:t>Salary</a:t>
            </a:r>
            <a:r>
              <a:rPr lang="en-US" sz="1600" dirty="0" smtClean="0"/>
              <a:t>-  </a:t>
            </a:r>
            <a:r>
              <a:rPr lang="en-US" sz="1600" i="1" u="sng" dirty="0"/>
              <a:t>Median pay (annual)</a:t>
            </a:r>
            <a:r>
              <a:rPr lang="en-US" sz="1600" i="1" dirty="0"/>
              <a:t>:</a:t>
            </a:r>
            <a:r>
              <a:rPr lang="en-US" sz="1600" b="1" dirty="0"/>
              <a:t> </a:t>
            </a:r>
            <a:r>
              <a:rPr lang="en-US" sz="1600" b="1" dirty="0" smtClean="0"/>
              <a:t>$</a:t>
            </a:r>
            <a:r>
              <a:rPr lang="en-US" sz="1600" dirty="0" smtClean="0"/>
              <a:t>71,350 </a:t>
            </a:r>
            <a:r>
              <a:rPr lang="en-US" sz="1600" i="1" u="sng" dirty="0" smtClean="0"/>
              <a:t>Median </a:t>
            </a:r>
            <a:r>
              <a:rPr lang="en-US" sz="1600" i="1" u="sng" dirty="0"/>
              <a:t>pay (hourly)</a:t>
            </a:r>
            <a:r>
              <a:rPr lang="en-US" sz="1600" i="1" dirty="0"/>
              <a:t>:</a:t>
            </a:r>
            <a:r>
              <a:rPr lang="en-US" sz="1600" b="1" dirty="0"/>
              <a:t> </a:t>
            </a:r>
            <a:r>
              <a:rPr lang="en-US" sz="1600" b="1" dirty="0" smtClean="0"/>
              <a:t>$</a:t>
            </a:r>
            <a:r>
              <a:rPr lang="en-US" sz="1600" dirty="0" smtClean="0"/>
              <a:t>34.31</a:t>
            </a:r>
          </a:p>
          <a:p>
            <a:pPr marL="0" indent="0" fontAlgn="base">
              <a:buNone/>
            </a:pPr>
            <a:endParaRPr lang="en-US" sz="1400" dirty="0"/>
          </a:p>
          <a:p>
            <a:pPr fontAlgn="base"/>
            <a:endParaRPr lang="en-US" sz="14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510" y="4949615"/>
            <a:ext cx="2166751" cy="1908385"/>
          </a:xfrm>
          <a:prstGeom prst="rect">
            <a:avLst/>
          </a:prstGeom>
        </p:spPr>
      </p:pic>
    </p:spTree>
    <p:extLst>
      <p:ext uri="{BB962C8B-B14F-4D97-AF65-F5344CB8AC3E}">
        <p14:creationId xmlns:p14="http://schemas.microsoft.com/office/powerpoint/2010/main" val="394254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Programmers</a:t>
            </a:r>
            <a:endParaRPr lang="en-US" dirty="0"/>
          </a:p>
        </p:txBody>
      </p:sp>
      <p:sp>
        <p:nvSpPr>
          <p:cNvPr id="3" name="Content Placeholder 2"/>
          <p:cNvSpPr>
            <a:spLocks noGrp="1"/>
          </p:cNvSpPr>
          <p:nvPr>
            <p:ph idx="1"/>
          </p:nvPr>
        </p:nvSpPr>
        <p:spPr>
          <a:xfrm>
            <a:off x="138954" y="2552700"/>
            <a:ext cx="8825659" cy="3416300"/>
          </a:xfrm>
        </p:spPr>
        <p:txBody>
          <a:bodyPr/>
          <a:lstStyle/>
          <a:p>
            <a:pPr marL="0" indent="0">
              <a:buNone/>
            </a:pPr>
            <a:r>
              <a:rPr lang="en-US" b="1" i="1" dirty="0" smtClean="0">
                <a:latin typeface="Adobe Hebrew" panose="02040503050201020203" pitchFamily="18" charset="-79"/>
                <a:cs typeface="Adobe Hebrew" panose="02040503050201020203" pitchFamily="18" charset="-79"/>
              </a:rPr>
              <a:t>Job description- </a:t>
            </a:r>
            <a:r>
              <a:rPr lang="en-US" dirty="0"/>
              <a:t>A programmer, computer programmer, developer, coder, or software engineer is a person who writes computer software</a:t>
            </a:r>
            <a:r>
              <a:rPr lang="en-US" dirty="0" smtClean="0"/>
              <a:t>.</a:t>
            </a:r>
          </a:p>
          <a:p>
            <a:pPr marL="0" indent="0">
              <a:buNone/>
            </a:pPr>
            <a:r>
              <a:rPr lang="en-US" b="1" i="1" dirty="0" smtClean="0">
                <a:latin typeface="Adobe Hebrew" panose="02040503050201020203" pitchFamily="18" charset="-79"/>
                <a:cs typeface="Adobe Hebrew" panose="02040503050201020203" pitchFamily="18" charset="-79"/>
              </a:rPr>
              <a:t>Skill Requirements- </a:t>
            </a:r>
            <a:r>
              <a:rPr lang="en-US" dirty="0"/>
              <a:t>Reading </a:t>
            </a:r>
            <a:r>
              <a:rPr lang="en-US" dirty="0" smtClean="0"/>
              <a:t>Comprehension, </a:t>
            </a:r>
            <a:r>
              <a:rPr lang="en-US" dirty="0"/>
              <a:t>Critical </a:t>
            </a:r>
            <a:r>
              <a:rPr lang="en-US" dirty="0" smtClean="0"/>
              <a:t>Thinking, </a:t>
            </a:r>
            <a:r>
              <a:rPr lang="en-US" dirty="0"/>
              <a:t>Complex Problem </a:t>
            </a:r>
            <a:r>
              <a:rPr lang="en-US" dirty="0" smtClean="0"/>
              <a:t>Solving, </a:t>
            </a:r>
            <a:r>
              <a:rPr lang="en-US" dirty="0"/>
              <a:t>Quality Control </a:t>
            </a:r>
            <a:r>
              <a:rPr lang="en-US" dirty="0" smtClean="0"/>
              <a:t>Analysis, </a:t>
            </a:r>
            <a:r>
              <a:rPr lang="en-US" dirty="0"/>
              <a:t>Active </a:t>
            </a:r>
            <a:r>
              <a:rPr lang="en-US" dirty="0" smtClean="0"/>
              <a:t>Listening, </a:t>
            </a:r>
            <a:r>
              <a:rPr lang="en-US" dirty="0"/>
              <a:t>Judgment and Decision </a:t>
            </a:r>
            <a:r>
              <a:rPr lang="en-US" dirty="0" smtClean="0"/>
              <a:t>Making, </a:t>
            </a:r>
            <a:r>
              <a:rPr lang="en-US" dirty="0"/>
              <a:t>Operations </a:t>
            </a:r>
            <a:r>
              <a:rPr lang="en-US" dirty="0" smtClean="0"/>
              <a:t>Analysis, </a:t>
            </a:r>
            <a:r>
              <a:rPr lang="en-US" dirty="0"/>
              <a:t>Systems </a:t>
            </a:r>
            <a:r>
              <a:rPr lang="en-US" dirty="0" smtClean="0"/>
              <a:t>Evaluation, </a:t>
            </a:r>
            <a:r>
              <a:rPr lang="en-US" dirty="0"/>
              <a:t>Time </a:t>
            </a:r>
            <a:r>
              <a:rPr lang="en-US" dirty="0" smtClean="0"/>
              <a:t>Management,</a:t>
            </a:r>
            <a:r>
              <a:rPr lang="en-US" dirty="0"/>
              <a:t> </a:t>
            </a:r>
            <a:r>
              <a:rPr lang="en-US" dirty="0" smtClean="0"/>
              <a:t>Mathematics, </a:t>
            </a:r>
            <a:r>
              <a:rPr lang="en-US" dirty="0"/>
              <a:t>Systems </a:t>
            </a:r>
            <a:r>
              <a:rPr lang="en-US" dirty="0" smtClean="0"/>
              <a:t>Analysis, Writing, </a:t>
            </a:r>
            <a:r>
              <a:rPr lang="en-US" dirty="0"/>
              <a:t>Active </a:t>
            </a:r>
            <a:r>
              <a:rPr lang="en-US" dirty="0" smtClean="0"/>
              <a:t>Learning, Monitoring, Speaking, </a:t>
            </a:r>
            <a:r>
              <a:rPr lang="en-US" dirty="0"/>
              <a:t>Social </a:t>
            </a:r>
            <a:r>
              <a:rPr lang="en-US" dirty="0" smtClean="0"/>
              <a:t>Perceptiveness, Coordination, </a:t>
            </a:r>
            <a:r>
              <a:rPr lang="en-US" dirty="0"/>
              <a:t>Technology </a:t>
            </a:r>
            <a:r>
              <a:rPr lang="en-US" dirty="0" smtClean="0"/>
              <a:t>Design, Science, </a:t>
            </a:r>
            <a:r>
              <a:rPr lang="en-US" dirty="0"/>
              <a:t>Persuasion </a:t>
            </a:r>
            <a:r>
              <a:rPr lang="en-US" dirty="0" smtClean="0"/>
              <a:t>, </a:t>
            </a:r>
            <a:r>
              <a:rPr lang="en-US" dirty="0"/>
              <a:t>Management of Personnel Resources </a:t>
            </a:r>
            <a:r>
              <a:rPr lang="en-US" dirty="0" smtClean="0"/>
              <a:t>.      </a:t>
            </a:r>
            <a:endParaRPr lang="en-US" b="1" i="1" dirty="0"/>
          </a:p>
          <a:p>
            <a:pPr marL="0" indent="0">
              <a:buNone/>
            </a:pPr>
            <a:r>
              <a:rPr lang="en-US" b="1" i="1" dirty="0" smtClean="0">
                <a:latin typeface="Adobe Song Std L" panose="02020300000000000000" pitchFamily="18" charset="-128"/>
                <a:ea typeface="Adobe Song Std L" panose="02020300000000000000" pitchFamily="18" charset="-128"/>
              </a:rPr>
              <a:t>Salary-</a:t>
            </a:r>
            <a:r>
              <a:rPr lang="en-US" b="1" i="1" dirty="0" smtClean="0"/>
              <a:t>  </a:t>
            </a:r>
            <a:r>
              <a:rPr lang="en-US" dirty="0" smtClean="0"/>
              <a:t>Median Annual Wage </a:t>
            </a:r>
            <a:r>
              <a:rPr lang="en-US" b="1" i="1" dirty="0" smtClean="0"/>
              <a:t>- </a:t>
            </a:r>
            <a:r>
              <a:rPr lang="en-US" dirty="0" smtClean="0"/>
              <a:t>$ 82,690 Median Hourly Wage</a:t>
            </a:r>
            <a:r>
              <a:rPr lang="en-US" b="1" dirty="0" smtClean="0"/>
              <a:t>- </a:t>
            </a:r>
            <a:r>
              <a:rPr lang="en-US" dirty="0" smtClean="0"/>
              <a:t>39.75 Total Employed Nationally- </a:t>
            </a:r>
            <a:r>
              <a:rPr lang="en-US" i="1" dirty="0" smtClean="0"/>
              <a:t>$302,150</a:t>
            </a:r>
            <a:endParaRPr lang="en-US"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240" y="4622800"/>
            <a:ext cx="2919210" cy="2091268"/>
          </a:xfrm>
          <a:prstGeom prst="rect">
            <a:avLst/>
          </a:prstGeom>
        </p:spPr>
      </p:pic>
    </p:spTree>
    <p:extLst>
      <p:ext uri="{BB962C8B-B14F-4D97-AF65-F5344CB8AC3E}">
        <p14:creationId xmlns:p14="http://schemas.microsoft.com/office/powerpoint/2010/main" val="519690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Webmasters </a:t>
            </a:r>
            <a:endParaRPr lang="en-US" dirty="0"/>
          </a:p>
        </p:txBody>
      </p:sp>
      <p:sp>
        <p:nvSpPr>
          <p:cNvPr id="3" name="Content Placeholder 2"/>
          <p:cNvSpPr>
            <a:spLocks noGrp="1"/>
          </p:cNvSpPr>
          <p:nvPr>
            <p:ph idx="1"/>
          </p:nvPr>
        </p:nvSpPr>
        <p:spPr>
          <a:xfrm>
            <a:off x="95670" y="2247900"/>
            <a:ext cx="8825659" cy="3416300"/>
          </a:xfrm>
        </p:spPr>
        <p:txBody>
          <a:bodyPr>
            <a:normAutofit/>
          </a:bodyPr>
          <a:lstStyle/>
          <a:p>
            <a:pPr marL="0" indent="0">
              <a:buNone/>
            </a:pPr>
            <a:r>
              <a:rPr lang="en-US" sz="1100" b="1" i="1" dirty="0" smtClean="0">
                <a:latin typeface="Adobe Gothic Std B" panose="020B0800000000000000" pitchFamily="34" charset="-128"/>
                <a:ea typeface="Adobe Gothic Std B" panose="020B0800000000000000" pitchFamily="34" charset="-128"/>
              </a:rPr>
              <a:t>Job description– </a:t>
            </a:r>
            <a:r>
              <a:rPr lang="en-US" sz="1100" dirty="0"/>
              <a:t>Responsible for maintaining websites. Ensure sites are functioning properly and are available to users. Tests speed of access and improves upon loading speed.</a:t>
            </a:r>
            <a:endParaRPr lang="en-US" sz="1100" dirty="0" smtClean="0"/>
          </a:p>
          <a:p>
            <a:endParaRPr lang="en-US" sz="1100" dirty="0"/>
          </a:p>
          <a:p>
            <a:pPr marL="0" indent="0" fontAlgn="base">
              <a:buNone/>
            </a:pPr>
            <a:r>
              <a:rPr lang="en-US" sz="1100" b="1" i="1" dirty="0" smtClean="0">
                <a:latin typeface="Adobe Fan Heiti Std B" panose="020B0700000000000000" pitchFamily="34" charset="-128"/>
                <a:ea typeface="Adobe Fan Heiti Std B" panose="020B0700000000000000" pitchFamily="34" charset="-128"/>
              </a:rPr>
              <a:t>Skills requirements- </a:t>
            </a:r>
            <a:r>
              <a:rPr lang="en-US" sz="1100" dirty="0"/>
              <a:t>Maintain websites for clients and </a:t>
            </a:r>
            <a:r>
              <a:rPr lang="en-US" sz="1100" dirty="0" smtClean="0"/>
              <a:t>businesses, Ensure </a:t>
            </a:r>
            <a:r>
              <a:rPr lang="en-US" sz="1100" dirty="0"/>
              <a:t>the web servers, hardware and </a:t>
            </a:r>
            <a:r>
              <a:rPr lang="en-US" sz="1100" dirty="0" smtClean="0"/>
              <a:t>software,  </a:t>
            </a:r>
            <a:r>
              <a:rPr lang="en-US" sz="1100" dirty="0"/>
              <a:t>are operating </a:t>
            </a:r>
            <a:r>
              <a:rPr lang="en-US" sz="1100" dirty="0" smtClean="0"/>
              <a:t>accurately, Design websites, Generate </a:t>
            </a:r>
            <a:r>
              <a:rPr lang="en-US" sz="1100" dirty="0"/>
              <a:t>and revise web </a:t>
            </a:r>
            <a:r>
              <a:rPr lang="en-US" sz="1100" dirty="0" smtClean="0"/>
              <a:t>pages, Examine </a:t>
            </a:r>
            <a:r>
              <a:rPr lang="en-US" sz="1100" dirty="0"/>
              <a:t>and analyze site </a:t>
            </a:r>
            <a:r>
              <a:rPr lang="en-US" sz="1100" dirty="0" smtClean="0"/>
              <a:t>traffic, Utilize </a:t>
            </a:r>
            <a:r>
              <a:rPr lang="en-US" sz="1100" dirty="0"/>
              <a:t>scripting languages such as </a:t>
            </a:r>
            <a:r>
              <a:rPr lang="en-US" sz="1100" dirty="0" err="1" smtClean="0"/>
              <a:t>Javascript</a:t>
            </a:r>
            <a:r>
              <a:rPr lang="en-US" sz="1100" dirty="0" smtClean="0"/>
              <a:t>, Configure </a:t>
            </a:r>
            <a:r>
              <a:rPr lang="en-US" sz="1100" dirty="0"/>
              <a:t>web servers such as </a:t>
            </a:r>
            <a:r>
              <a:rPr lang="en-US" sz="1100" dirty="0" smtClean="0"/>
              <a:t>Apache, Serve </a:t>
            </a:r>
            <a:r>
              <a:rPr lang="en-US" sz="1100" dirty="0"/>
              <a:t>as the </a:t>
            </a:r>
            <a:r>
              <a:rPr lang="en-US" sz="1100" dirty="0" smtClean="0"/>
              <a:t>server,  administrator, Regulate </a:t>
            </a:r>
            <a:r>
              <a:rPr lang="en-US" sz="1100" dirty="0"/>
              <a:t>and manage access rights of different users on </a:t>
            </a:r>
            <a:r>
              <a:rPr lang="en-US" sz="1100" dirty="0" smtClean="0"/>
              <a:t>website, Create </a:t>
            </a:r>
            <a:r>
              <a:rPr lang="en-US" sz="1100" dirty="0"/>
              <a:t>and modify appearance and setting of </a:t>
            </a:r>
            <a:r>
              <a:rPr lang="en-US" sz="1100" dirty="0" smtClean="0"/>
              <a:t>site,</a:t>
            </a:r>
            <a:r>
              <a:rPr lang="en-US" sz="1100" dirty="0"/>
              <a:t> </a:t>
            </a:r>
            <a:r>
              <a:rPr lang="en-US" sz="1100" dirty="0" smtClean="0"/>
              <a:t>Lay </a:t>
            </a:r>
            <a:r>
              <a:rPr lang="en-US" sz="1100" dirty="0"/>
              <a:t>out content on web </a:t>
            </a:r>
            <a:r>
              <a:rPr lang="en-US" sz="1100" dirty="0" smtClean="0"/>
              <a:t>pages, Deal </a:t>
            </a:r>
            <a:r>
              <a:rPr lang="en-US" sz="1100" dirty="0"/>
              <a:t>with and respond to heavy volumes of </a:t>
            </a:r>
            <a:r>
              <a:rPr lang="en-US" sz="1100" dirty="0" smtClean="0"/>
              <a:t>email, Decide </a:t>
            </a:r>
            <a:r>
              <a:rPr lang="en-US" sz="1100" dirty="0"/>
              <a:t>what kind of computer will hold a web site's </a:t>
            </a:r>
            <a:r>
              <a:rPr lang="en-US" sz="1100" dirty="0" smtClean="0"/>
              <a:t>information, Test </a:t>
            </a:r>
            <a:r>
              <a:rPr lang="en-US" sz="1100" dirty="0"/>
              <a:t>websites to see if there are any parts that are difficult to </a:t>
            </a:r>
            <a:r>
              <a:rPr lang="en-US" sz="1100" dirty="0" smtClean="0"/>
              <a:t>use, Meet </a:t>
            </a:r>
            <a:r>
              <a:rPr lang="en-US" sz="1100" dirty="0"/>
              <a:t>with designers to agree on site's </a:t>
            </a:r>
            <a:r>
              <a:rPr lang="en-US" sz="1100" dirty="0" smtClean="0"/>
              <a:t>design, Fix </a:t>
            </a:r>
            <a:r>
              <a:rPr lang="en-US" sz="1100" dirty="0"/>
              <a:t>links that don't work and pictures that aren't appearing </a:t>
            </a:r>
            <a:r>
              <a:rPr lang="en-US" sz="1100" dirty="0" smtClean="0"/>
              <a:t>properly, Decide </a:t>
            </a:r>
            <a:r>
              <a:rPr lang="en-US" sz="1100" dirty="0"/>
              <a:t>how site's content will be delivered to the </a:t>
            </a:r>
            <a:r>
              <a:rPr lang="en-US" sz="1100" dirty="0" smtClean="0"/>
              <a:t>Internet, Keep </a:t>
            </a:r>
            <a:r>
              <a:rPr lang="en-US" sz="1100" dirty="0"/>
              <a:t>files small so sites load </a:t>
            </a:r>
            <a:r>
              <a:rPr lang="en-US" sz="1100" dirty="0" smtClean="0"/>
              <a:t>faster, Test </a:t>
            </a:r>
            <a:r>
              <a:rPr lang="en-US" sz="1100" dirty="0"/>
              <a:t>different browsers and ensure people with different computers can access a website.</a:t>
            </a:r>
          </a:p>
          <a:p>
            <a:pPr marL="0" indent="0">
              <a:buNone/>
            </a:pPr>
            <a:endParaRPr lang="en-US" sz="1100" dirty="0" smtClean="0"/>
          </a:p>
          <a:p>
            <a:pPr marL="0" indent="0">
              <a:buNone/>
            </a:pPr>
            <a:r>
              <a:rPr lang="en-US" sz="1100" b="1" i="1" dirty="0" smtClean="0">
                <a:latin typeface="Aharoni" panose="02010803020104030203" pitchFamily="2" charset="-79"/>
                <a:cs typeface="Aharoni" panose="02010803020104030203" pitchFamily="2" charset="-79"/>
              </a:rPr>
              <a:t>Salary-</a:t>
            </a:r>
            <a:endParaRPr lang="en-US" sz="1100" b="1" i="1" dirty="0">
              <a:latin typeface="Aharoni" panose="02010803020104030203" pitchFamily="2" charset="-79"/>
              <a:cs typeface="Aharoni" panose="02010803020104030203"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1187697109"/>
              </p:ext>
            </p:extLst>
          </p:nvPr>
        </p:nvGraphicFramePr>
        <p:xfrm>
          <a:off x="635000" y="4521200"/>
          <a:ext cx="3873500" cy="2286000"/>
        </p:xfrm>
        <a:graphic>
          <a:graphicData uri="http://schemas.openxmlformats.org/drawingml/2006/table">
            <a:tbl>
              <a:tblPr/>
              <a:tblGrid>
                <a:gridCol w="1936750"/>
                <a:gridCol w="1936750"/>
              </a:tblGrid>
              <a:tr h="397256">
                <a:tc>
                  <a:txBody>
                    <a:bodyPr/>
                    <a:lstStyle/>
                    <a:p>
                      <a:r>
                        <a:rPr lang="en-US" sz="1400" dirty="0">
                          <a:effectLst/>
                        </a:rPr>
                        <a:t>Howard University Webmaster</a:t>
                      </a:r>
                    </a:p>
                  </a:txBody>
                  <a:tcPr marR="9525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c>
                  <a:txBody>
                    <a:bodyPr/>
                    <a:lstStyle/>
                    <a:p>
                      <a:r>
                        <a:rPr lang="en-US" sz="1400">
                          <a:effectLst/>
                        </a:rPr>
                        <a:t>$60,491</a:t>
                      </a:r>
                    </a:p>
                  </a:txBody>
                  <a:tcPr marL="95250" marR="9525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r>
              <a:tr h="0">
                <a:tc>
                  <a:txBody>
                    <a:bodyPr/>
                    <a:lstStyle/>
                    <a:p>
                      <a:r>
                        <a:rPr lang="en-US" sz="1400" dirty="0">
                          <a:effectLst/>
                        </a:rPr>
                        <a:t>CPA Site Solutions Webmaster - Hourly</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sz="1400">
                          <a:effectLst/>
                        </a:rPr>
                        <a:t>$15.41/hr</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r>
              <a:tr h="560832">
                <a:tc>
                  <a:txBody>
                    <a:bodyPr/>
                    <a:lstStyle/>
                    <a:p>
                      <a:r>
                        <a:rPr lang="en-US" sz="1400" dirty="0">
                          <a:effectLst/>
                        </a:rPr>
                        <a:t>University of Southern California Webmaster - Hourly</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sz="1400">
                          <a:effectLst/>
                        </a:rPr>
                        <a:t>$14.43/hr</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r>
              <a:tr h="397256">
                <a:tc>
                  <a:txBody>
                    <a:bodyPr/>
                    <a:lstStyle/>
                    <a:p>
                      <a:r>
                        <a:rPr lang="en-US" sz="1400" dirty="0">
                          <a:effectLst/>
                        </a:rPr>
                        <a:t>National Guard Webmaster</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sz="1400" dirty="0">
                          <a:effectLst/>
                        </a:rPr>
                        <a:t>$72,065</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600" y="4521200"/>
            <a:ext cx="4197350" cy="2208668"/>
          </a:xfrm>
          <a:prstGeom prst="rect">
            <a:avLst/>
          </a:prstGeom>
        </p:spPr>
      </p:pic>
    </p:spTree>
    <p:extLst>
      <p:ext uri="{BB962C8B-B14F-4D97-AF65-F5344CB8AC3E}">
        <p14:creationId xmlns:p14="http://schemas.microsoft.com/office/powerpoint/2010/main" val="41523933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anim calcmode="lin" valueType="num">
                                      <p:cBhvr>
                                        <p:cTn id="28" dur="2000" fill="hold"/>
                                        <p:tgtEl>
                                          <p:spTgt spid="2"/>
                                        </p:tgtEl>
                                        <p:attrNameLst>
                                          <p:attrName>ppt_w</p:attrName>
                                        </p:attrNameLst>
                                      </p:cBhvr>
                                      <p:tavLst>
                                        <p:tav tm="0" fmla="#ppt_w*sin(2.5*pi*$)">
                                          <p:val>
                                            <p:fltVal val="0"/>
                                          </p:val>
                                        </p:tav>
                                        <p:tav tm="100000">
                                          <p:val>
                                            <p:fltVal val="1"/>
                                          </p:val>
                                        </p:tav>
                                      </p:tavLst>
                                    </p:anim>
                                    <p:anim calcmode="lin" valueType="num">
                                      <p:cBhvr>
                                        <p:cTn id="2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Writers &amp; Designers </a:t>
            </a:r>
            <a:endParaRPr lang="en-US" dirty="0"/>
          </a:p>
        </p:txBody>
      </p:sp>
      <p:sp>
        <p:nvSpPr>
          <p:cNvPr id="3" name="Content Placeholder 2"/>
          <p:cNvSpPr>
            <a:spLocks noGrp="1"/>
          </p:cNvSpPr>
          <p:nvPr>
            <p:ph idx="1"/>
          </p:nvPr>
        </p:nvSpPr>
        <p:spPr>
          <a:xfrm>
            <a:off x="132230" y="2501900"/>
            <a:ext cx="8825659" cy="3416300"/>
          </a:xfrm>
        </p:spPr>
        <p:txBody>
          <a:bodyPr>
            <a:noAutofit/>
          </a:bodyPr>
          <a:lstStyle/>
          <a:p>
            <a:pPr marL="0" indent="0">
              <a:buNone/>
            </a:pPr>
            <a:r>
              <a:rPr lang="en-US" sz="1200" b="1" i="1" dirty="0" smtClean="0">
                <a:latin typeface="Adobe Heiti Std R" panose="020B0400000000000000" pitchFamily="34" charset="-128"/>
                <a:ea typeface="Adobe Heiti Std R" panose="020B0400000000000000" pitchFamily="34" charset="-128"/>
              </a:rPr>
              <a:t>Job description-  </a:t>
            </a:r>
            <a:r>
              <a:rPr lang="en-US" sz="1200" dirty="0"/>
              <a:t>Multimedia writers create content for the Internet as well as smart phones, computers and video game systems, among other technologies. This content may include games, educational tools and advertising materials. Multimedia writers work closely with other multimedia artists throughout the production process.</a:t>
            </a:r>
            <a:endParaRPr lang="en-US" sz="1200" dirty="0" smtClean="0"/>
          </a:p>
          <a:p>
            <a:pPr marL="0" indent="0">
              <a:buNone/>
            </a:pPr>
            <a:endParaRPr lang="en-US" sz="1200" dirty="0"/>
          </a:p>
          <a:p>
            <a:pPr marL="0" indent="0">
              <a:buNone/>
            </a:pPr>
            <a:r>
              <a:rPr lang="en-US" sz="1200" b="1" i="1" dirty="0" smtClean="0">
                <a:latin typeface="Aharoni" panose="02010803020104030203" pitchFamily="2" charset="-79"/>
                <a:cs typeface="Aharoni" panose="02010803020104030203" pitchFamily="2" charset="-79"/>
              </a:rPr>
              <a:t>Skill requirements-</a:t>
            </a:r>
            <a:r>
              <a:rPr lang="en-US" sz="1200" dirty="0" smtClean="0"/>
              <a:t> </a:t>
            </a:r>
            <a:r>
              <a:rPr lang="en-US" sz="1200" dirty="0"/>
              <a:t>A career as a multimedia writer requires conducting research, selecting organizing materials, and writing stories, ideas and information. Multimedia writers use desktop and electronic publishing software to help them create content. They may also use </a:t>
            </a:r>
            <a:r>
              <a:rPr lang="en-US" sz="1200" dirty="0">
                <a:hlinkClick r:id="rId2"/>
              </a:rPr>
              <a:t>graphic design</a:t>
            </a:r>
            <a:r>
              <a:rPr lang="en-US" sz="1200" dirty="0"/>
              <a:t>, page layout and multimedia </a:t>
            </a:r>
            <a:r>
              <a:rPr lang="en-US" sz="1200" dirty="0" smtClean="0"/>
              <a:t>software. Some </a:t>
            </a:r>
            <a:r>
              <a:rPr lang="en-US" sz="1200" dirty="0"/>
              <a:t>multimedia writers also have editorial duties. They may plan content, review story ideas by other writers, check </a:t>
            </a:r>
            <a:r>
              <a:rPr lang="en-US" sz="1200" dirty="0" smtClean="0"/>
              <a:t>facts, offer </a:t>
            </a:r>
            <a:r>
              <a:rPr lang="en-US" sz="1200" dirty="0"/>
              <a:t>suggestions for changes and oversee production. Depending on their position, multimedia writers may also work to combine text with graphics, audio and film clips. Some multimedia writers may also have duties similar to project managers or producers, including budgeting and scheduling responsibilities.</a:t>
            </a:r>
          </a:p>
          <a:p>
            <a:pPr marL="0" indent="0">
              <a:buNone/>
            </a:pPr>
            <a:endParaRPr lang="en-US" sz="1200" dirty="0" smtClean="0"/>
          </a:p>
          <a:p>
            <a:pPr marL="0" indent="0">
              <a:buNone/>
            </a:pPr>
            <a:endParaRPr lang="en-US" sz="1200" dirty="0"/>
          </a:p>
          <a:p>
            <a:pPr marL="0" indent="0">
              <a:buNone/>
            </a:pPr>
            <a:r>
              <a:rPr lang="en-US" sz="1200" b="1" i="1" dirty="0" smtClean="0">
                <a:latin typeface="Bauhaus 93" panose="04030905020B02020C02" pitchFamily="82" charset="0"/>
              </a:rPr>
              <a:t>Salary-</a:t>
            </a:r>
            <a:r>
              <a:rPr lang="en-US" sz="1200" dirty="0" smtClean="0"/>
              <a:t> </a:t>
            </a:r>
            <a:r>
              <a:rPr lang="en-US" sz="1200" dirty="0"/>
              <a:t> As of 2011 they make a median $42,000 per year with an annual range of $37,000 to $50,000. Designers can work by themselves and have more than three years of experience. They earn $52,000 per year with a range of $45,000 to $65,000. Senior designers generally have the authority to make decisions about a project and may supervise subordinate staff. They receive $72,000 annually with a range of $60,000 to $85,000. Freelance hourly rates for juniors, designers and seniors are $40, $50 and $65, respectively.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889" y="4956706"/>
            <a:ext cx="2992048" cy="1782762"/>
          </a:xfrm>
          <a:prstGeom prst="rect">
            <a:avLst/>
          </a:prstGeom>
        </p:spPr>
      </p:pic>
    </p:spTree>
    <p:extLst>
      <p:ext uri="{BB962C8B-B14F-4D97-AF65-F5344CB8AC3E}">
        <p14:creationId xmlns:p14="http://schemas.microsoft.com/office/powerpoint/2010/main" val="2035211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9" presetClass="emph" presetSubtype="0" fill="hold" nodeType="clickEffect">
                                  <p:stCondLst>
                                    <p:cond delay="0"/>
                                  </p:stCondLst>
                                  <p:childTnLst>
                                    <p:animClr clrSpc="rgb" dir="cw">
                                      <p:cBhvr override="childStyle">
                                        <p:cTn id="24" dur="500" fill="hold"/>
                                        <p:tgtEl>
                                          <p:spTgt spid="3">
                                            <p:txEl>
                                              <p:pRg st="2" end="2"/>
                                            </p:txEl>
                                          </p:spTgt>
                                        </p:tgtEl>
                                        <p:attrNameLst>
                                          <p:attrName>style.color</p:attrName>
                                        </p:attrNameLst>
                                      </p:cBhvr>
                                      <p:to>
                                        <a:schemeClr val="accent2"/>
                                      </p:to>
                                    </p:animClr>
                                    <p:animClr clrSpc="rgb" dir="cw">
                                      <p:cBhvr>
                                        <p:cTn id="25" dur="500" fill="hold"/>
                                        <p:tgtEl>
                                          <p:spTgt spid="3">
                                            <p:txEl>
                                              <p:pRg st="2" end="2"/>
                                            </p:txEl>
                                          </p:spTgt>
                                        </p:tgtEl>
                                        <p:attrNameLst>
                                          <p:attrName>fillcolor</p:attrName>
                                        </p:attrNameLst>
                                      </p:cBhvr>
                                      <p:to>
                                        <a:schemeClr val="accent2"/>
                                      </p:to>
                                    </p:animClr>
                                    <p:set>
                                      <p:cBhvr>
                                        <p:cTn id="26" dur="500" fill="hold"/>
                                        <p:tgtEl>
                                          <p:spTgt spid="3">
                                            <p:txEl>
                                              <p:pRg st="2" end="2"/>
                                            </p:txEl>
                                          </p:spTgt>
                                        </p:tgtEl>
                                        <p:attrNameLst>
                                          <p:attrName>fill.type</p:attrName>
                                        </p:attrNameLst>
                                      </p:cBhvr>
                                      <p:to>
                                        <p:strVal val="solid"/>
                                      </p:to>
                                    </p:set>
                                    <p:set>
                                      <p:cBhvr>
                                        <p:cTn id="27" dur="500" fill="hold"/>
                                        <p:tgtEl>
                                          <p:spTgt spid="3">
                                            <p:txEl>
                                              <p:pRg st="2" end="2"/>
                                            </p:txEl>
                                          </p:spTgt>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3">
                                            <p:txEl>
                                              <p:pRg st="5" end="5"/>
                                            </p:txEl>
                                          </p:spTgt>
                                        </p:tgtEl>
                                        <p:attrNameLst>
                                          <p:attrName>style.color</p:attrName>
                                        </p:attrNameLst>
                                      </p:cBhvr>
                                      <p:to>
                                        <p:clrVal>
                                          <a:schemeClr val="accent2"/>
                                        </p:clrVal>
                                      </p:to>
                                    </p:set>
                                    <p:set>
                                      <p:cBhvr>
                                        <p:cTn id="32" dur="500" fill="hold"/>
                                        <p:tgtEl>
                                          <p:spTgt spid="3">
                                            <p:txEl>
                                              <p:pRg st="5" end="5"/>
                                            </p:txEl>
                                          </p:spTgt>
                                        </p:tgtEl>
                                        <p:attrNameLst>
                                          <p:attrName>fillcolor</p:attrName>
                                        </p:attrNameLst>
                                      </p:cBhvr>
                                      <p:to>
                                        <p:clrVal>
                                          <a:schemeClr val="accent2"/>
                                        </p:clrVal>
                                      </p:to>
                                    </p:set>
                                    <p:set>
                                      <p:cBhvr>
                                        <p:cTn id="33" dur="500" fill="hold"/>
                                        <p:tgtEl>
                                          <p:spTgt spid="3">
                                            <p:txEl>
                                              <p:pRg st="5" end="5"/>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2"/>
                                        </p:tgtEl>
                                        <p:attrNameLst>
                                          <p:attrName>r</p:attrName>
                                        </p:attrNameLst>
                                      </p:cBhvr>
                                    </p:animRot>
                                    <p:animRot by="-240000">
                                      <p:cBhvr>
                                        <p:cTn id="38" dur="200" fill="hold">
                                          <p:stCondLst>
                                            <p:cond delay="200"/>
                                          </p:stCondLst>
                                        </p:cTn>
                                        <p:tgtEl>
                                          <p:spTgt spid="2"/>
                                        </p:tgtEl>
                                        <p:attrNameLst>
                                          <p:attrName>r</p:attrName>
                                        </p:attrNameLst>
                                      </p:cBhvr>
                                    </p:animRot>
                                    <p:animRot by="240000">
                                      <p:cBhvr>
                                        <p:cTn id="39" dur="200" fill="hold">
                                          <p:stCondLst>
                                            <p:cond delay="400"/>
                                          </p:stCondLst>
                                        </p:cTn>
                                        <p:tgtEl>
                                          <p:spTgt spid="2"/>
                                        </p:tgtEl>
                                        <p:attrNameLst>
                                          <p:attrName>r</p:attrName>
                                        </p:attrNameLst>
                                      </p:cBhvr>
                                    </p:animRot>
                                    <p:animRot by="-240000">
                                      <p:cBhvr>
                                        <p:cTn id="40" dur="200" fill="hold">
                                          <p:stCondLst>
                                            <p:cond delay="600"/>
                                          </p:stCondLst>
                                        </p:cTn>
                                        <p:tgtEl>
                                          <p:spTgt spid="2"/>
                                        </p:tgtEl>
                                        <p:attrNameLst>
                                          <p:attrName>r</p:attrName>
                                        </p:attrNameLst>
                                      </p:cBhvr>
                                    </p:animRot>
                                    <p:animRot by="120000">
                                      <p:cBhvr>
                                        <p:cTn id="4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&amp; Audio Specialists </a:t>
            </a:r>
            <a:endParaRPr lang="en-US" dirty="0"/>
          </a:p>
        </p:txBody>
      </p:sp>
      <p:sp>
        <p:nvSpPr>
          <p:cNvPr id="3" name="Content Placeholder 2"/>
          <p:cNvSpPr>
            <a:spLocks noGrp="1"/>
          </p:cNvSpPr>
          <p:nvPr>
            <p:ph idx="1"/>
          </p:nvPr>
        </p:nvSpPr>
        <p:spPr>
          <a:xfrm>
            <a:off x="1090707" y="2812506"/>
            <a:ext cx="8825659" cy="3416300"/>
          </a:xfrm>
        </p:spPr>
        <p:txBody>
          <a:bodyPr>
            <a:normAutofit fontScale="62500" lnSpcReduction="20000"/>
          </a:bodyPr>
          <a:lstStyle/>
          <a:p>
            <a:pPr marL="0" indent="0">
              <a:buNone/>
            </a:pPr>
            <a:r>
              <a:rPr lang="en-US" b="1" i="1" dirty="0" smtClean="0">
                <a:latin typeface="Adobe Heiti Std R" panose="020B0400000000000000" pitchFamily="34" charset="-128"/>
                <a:ea typeface="Adobe Heiti Std R" panose="020B0400000000000000" pitchFamily="34" charset="-128"/>
              </a:rPr>
              <a:t>Job description- </a:t>
            </a:r>
            <a:r>
              <a:rPr lang="en-US" dirty="0">
                <a:hlinkClick r:id="rId2"/>
              </a:rPr>
              <a:t>Audio-visual</a:t>
            </a:r>
            <a:r>
              <a:rPr lang="en-US" dirty="0"/>
              <a:t> production specialists perform a variety of tasks and work with audio, video and lighting equipment, with the ultimate goal of producing professional video presentations. These tasks include the arranging, connecting, tuning and operation of video and lighting equipment. The function of these components and their interconnectivity to computers is important to correctly running wires and cables, and creating a harmoniously functioning audio-visual program.</a:t>
            </a:r>
            <a:endParaRPr lang="en-US" dirty="0" smtClean="0"/>
          </a:p>
          <a:p>
            <a:pPr marL="0" indent="0">
              <a:buNone/>
            </a:pPr>
            <a:endParaRPr lang="en-US" dirty="0"/>
          </a:p>
          <a:p>
            <a:pPr marL="0" indent="0">
              <a:buNone/>
            </a:pPr>
            <a:r>
              <a:rPr lang="en-US" b="1" i="1" dirty="0" smtClean="0">
                <a:latin typeface="Adobe Heiti Std R" panose="020B0400000000000000" pitchFamily="34" charset="-128"/>
                <a:ea typeface="Adobe Heiti Std R" panose="020B0400000000000000" pitchFamily="34" charset="-128"/>
              </a:rPr>
              <a:t>Skill </a:t>
            </a:r>
            <a:r>
              <a:rPr lang="en-US" b="1" i="1" dirty="0" smtClean="0">
                <a:latin typeface="Adobe Heiti Std R" panose="020B0400000000000000" pitchFamily="34" charset="-128"/>
                <a:ea typeface="Adobe Heiti Std R" panose="020B0400000000000000" pitchFamily="34" charset="-128"/>
              </a:rPr>
              <a:t>requirements</a:t>
            </a:r>
            <a:r>
              <a:rPr lang="en-US" dirty="0" smtClean="0"/>
              <a:t>-</a:t>
            </a:r>
            <a:r>
              <a:rPr lang="en-US" dirty="0"/>
              <a:t>Entry-level positions for audio-visual production specialists oftentimes only require a high school diploma. Experience with audio-visual equipment during high school or with an audio-visual club is beneficial. After gaining experience and skills in an entry-level position, a person may be able to transfer to a more senior, better paying position. Working as an assistant to an audio-visual production specialist is a good way to gain necessary </a:t>
            </a:r>
            <a:r>
              <a:rPr lang="en-US" dirty="0" smtClean="0"/>
              <a:t>experience. To </a:t>
            </a:r>
            <a:r>
              <a:rPr lang="en-US" dirty="0"/>
              <a:t>be more competitive for better job opportunities, an associate's degree or a bachelor's degree is </a:t>
            </a:r>
            <a:r>
              <a:rPr lang="en-US" dirty="0" smtClean="0"/>
              <a:t>recommended Technical </a:t>
            </a:r>
            <a:r>
              <a:rPr lang="en-US" dirty="0"/>
              <a:t>schools and community colleges offer one- and two-year certificates and degrees focusing on careers in the audio-visual industry or as preparation for obtaining a bachelor's degree. Requirements for entering these programs include having a high school diploma or GED, high school level algebra and proficiency in basic skills.</a:t>
            </a:r>
          </a:p>
          <a:p>
            <a:pPr marL="0" indent="0">
              <a:buNone/>
            </a:pPr>
            <a:endParaRPr lang="en-US" dirty="0" smtClean="0"/>
          </a:p>
          <a:p>
            <a:pPr marL="0" indent="0">
              <a:buNone/>
            </a:pPr>
            <a:endParaRPr lang="en-US" dirty="0"/>
          </a:p>
          <a:p>
            <a:pPr marL="0" indent="0">
              <a:buNone/>
            </a:pPr>
            <a:r>
              <a:rPr lang="en-US" b="1" i="1" dirty="0" smtClean="0">
                <a:latin typeface="BatangChe" panose="02030609000101010101" pitchFamily="49" charset="-127"/>
                <a:ea typeface="BatangChe" panose="02030609000101010101" pitchFamily="49" charset="-127"/>
              </a:rPr>
              <a:t>Salary-</a:t>
            </a:r>
            <a:endParaRPr lang="en-US" b="1" i="1" dirty="0">
              <a:latin typeface="BatangChe" panose="02030609000101010101" pitchFamily="49" charset="-127"/>
              <a:ea typeface="BatangChe" panose="02030609000101010101" pitchFamily="49" charset="-127"/>
            </a:endParaRPr>
          </a:p>
        </p:txBody>
      </p:sp>
      <p:graphicFrame>
        <p:nvGraphicFramePr>
          <p:cNvPr id="4" name="Table 3"/>
          <p:cNvGraphicFramePr>
            <a:graphicFrameLocks noGrp="1"/>
          </p:cNvGraphicFramePr>
          <p:nvPr>
            <p:extLst>
              <p:ext uri="{D42A27DB-BD31-4B8C-83A1-F6EECF244321}">
                <p14:modId xmlns:p14="http://schemas.microsoft.com/office/powerpoint/2010/main" val="2690799714"/>
              </p:ext>
            </p:extLst>
          </p:nvPr>
        </p:nvGraphicFramePr>
        <p:xfrm>
          <a:off x="1778000" y="5283200"/>
          <a:ext cx="7250112" cy="558800"/>
        </p:xfrm>
        <a:graphic>
          <a:graphicData uri="http://schemas.openxmlformats.org/drawingml/2006/table">
            <a:tbl>
              <a:tblPr/>
              <a:tblGrid>
                <a:gridCol w="3625056"/>
                <a:gridCol w="3625056"/>
              </a:tblGrid>
              <a:tr h="558800">
                <a:tc>
                  <a:txBody>
                    <a:bodyPr/>
                    <a:lstStyle/>
                    <a:p>
                      <a:r>
                        <a:rPr lang="en-US" sz="1800" b="1" dirty="0">
                          <a:effectLst/>
                        </a:rPr>
                        <a:t>Average Salary (2014)</a:t>
                      </a:r>
                      <a:endParaRPr lang="en-US" sz="1800" dirty="0">
                        <a:effectLst/>
                      </a:endParaRPr>
                    </a:p>
                  </a:txBody>
                  <a:tcPr anchor="ctr">
                    <a:lnL>
                      <a:noFill/>
                    </a:lnL>
                    <a:lnR>
                      <a:noFill/>
                    </a:lnR>
                    <a:lnT>
                      <a:noFill/>
                    </a:lnT>
                    <a:lnB>
                      <a:noFill/>
                    </a:lnB>
                    <a:solidFill>
                      <a:srgbClr val="BEE9E5"/>
                    </a:solidFill>
                  </a:tcPr>
                </a:tc>
                <a:tc>
                  <a:txBody>
                    <a:bodyPr/>
                    <a:lstStyle/>
                    <a:p>
                      <a:r>
                        <a:rPr lang="en-US" sz="1800" dirty="0">
                          <a:effectLst/>
                        </a:rPr>
                        <a:t>$46,040*</a:t>
                      </a:r>
                    </a:p>
                  </a:txBody>
                  <a:tcPr anchor="ctr">
                    <a:lnL>
                      <a:noFill/>
                    </a:lnL>
                    <a:lnR>
                      <a:noFill/>
                    </a:lnR>
                    <a:lnT>
                      <a:noFill/>
                    </a:lnT>
                    <a:lnB>
                      <a:noFill/>
                    </a:lnB>
                    <a:solidFill>
                      <a:srgbClr val="BEE9E5"/>
                    </a:solidFill>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829" y="5283200"/>
            <a:ext cx="3267075" cy="1400175"/>
          </a:xfrm>
          <a:prstGeom prst="rect">
            <a:avLst/>
          </a:prstGeom>
        </p:spPr>
      </p:pic>
    </p:spTree>
    <p:extLst>
      <p:ext uri="{BB962C8B-B14F-4D97-AF65-F5344CB8AC3E}">
        <p14:creationId xmlns:p14="http://schemas.microsoft.com/office/powerpoint/2010/main" val="2742453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nodeType="clickEffect">
                                  <p:stCondLst>
                                    <p:cond delay="0"/>
                                  </p:stCondLst>
                                  <p:childTnLst>
                                    <p:animEffect transition="out" filter="fade">
                                      <p:cBhvr>
                                        <p:cTn id="11" dur="2000"/>
                                        <p:tgtEl>
                                          <p:spTgt spid="3">
                                            <p:txEl>
                                              <p:pRg st="2" end="2"/>
                                            </p:txEl>
                                          </p:spTgt>
                                        </p:tgtEl>
                                      </p:cBhvr>
                                    </p:animEffect>
                                    <p:anim calcmode="lin" valueType="num">
                                      <p:cBhvr>
                                        <p:cTn id="12"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
                                            <p:txEl>
                                              <p:pRg st="2" end="2"/>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0" nodeType="clickEffect">
                                  <p:stCondLst>
                                    <p:cond delay="0"/>
                                  </p:stCondLst>
                                  <p:childTnLst>
                                    <p:animEffect transition="out" filter="wipe(down)">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74</TotalTime>
  <Words>452</Words>
  <Application>Microsoft Office PowerPoint</Application>
  <PresentationFormat>Widescreen</PresentationFormat>
  <Paragraphs>41</Paragraphs>
  <Slides>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Adobe Fan Heiti Std B</vt:lpstr>
      <vt:lpstr>Adobe Gothic Std B</vt:lpstr>
      <vt:lpstr>Adobe Heiti Std R</vt:lpstr>
      <vt:lpstr>Adobe Song Std L</vt:lpstr>
      <vt:lpstr>BatangChe</vt:lpstr>
      <vt:lpstr>Adobe Hebrew</vt:lpstr>
      <vt:lpstr>Aharoni</vt:lpstr>
      <vt:lpstr>Arial</vt:lpstr>
      <vt:lpstr>Bauhaus 93</vt:lpstr>
      <vt:lpstr>Century Gothic</vt:lpstr>
      <vt:lpstr>Wingdings 3</vt:lpstr>
      <vt:lpstr>Ion Boardroom</vt:lpstr>
      <vt:lpstr>Multimedia Careers</vt:lpstr>
      <vt:lpstr>Producers </vt:lpstr>
      <vt:lpstr>Programmers</vt:lpstr>
      <vt:lpstr>Webmasters </vt:lpstr>
      <vt:lpstr>Interactive Writers &amp; Designers </vt:lpstr>
      <vt:lpstr>Video &amp; Audio Specialists </vt:lpstr>
    </vt:vector>
  </TitlesOfParts>
  <Company>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 Careers</dc:title>
  <dc:creator>MAXEY, NAETAJAH</dc:creator>
  <cp:lastModifiedBy>MAXEY, NAETAJAH</cp:lastModifiedBy>
  <cp:revision>8</cp:revision>
  <dcterms:created xsi:type="dcterms:W3CDTF">2016-02-18T14:41:05Z</dcterms:created>
  <dcterms:modified xsi:type="dcterms:W3CDTF">2016-02-19T15:07:01Z</dcterms:modified>
</cp:coreProperties>
</file>