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1"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60C8A5D7-0C11-4798-9F01-98E8C1F0E316}" type="datetimeFigureOut">
              <a:rPr lang="en-US" smtClean="0"/>
              <a:t>2/8/2016</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B3FECFFD-BB05-45A4-BAE6-016BBB42A55F}" type="slidenum">
              <a:rPr lang="en-US" smtClean="0"/>
              <a:t>‹#›</a:t>
            </a:fld>
            <a:endParaRPr lang="en-US" dirty="0"/>
          </a:p>
        </p:txBody>
      </p:sp>
    </p:spTree>
    <p:extLst>
      <p:ext uri="{BB962C8B-B14F-4D97-AF65-F5344CB8AC3E}">
        <p14:creationId xmlns:p14="http://schemas.microsoft.com/office/powerpoint/2010/main" val="180067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3107727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848540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3406421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3251193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4153515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969351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1388028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398538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2402384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2120517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290928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40653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1809272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346639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511814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8A5D7-0C11-4798-9F01-98E8C1F0E316}" type="datetimeFigureOut">
              <a:rPr lang="en-US" smtClean="0"/>
              <a:t>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3FECFFD-BB05-45A4-BAE6-016BBB42A55F}" type="slidenum">
              <a:rPr lang="en-US" smtClean="0"/>
              <a:t>‹#›</a:t>
            </a:fld>
            <a:endParaRPr lang="en-US" dirty="0"/>
          </a:p>
        </p:txBody>
      </p:sp>
    </p:spTree>
    <p:extLst>
      <p:ext uri="{BB962C8B-B14F-4D97-AF65-F5344CB8AC3E}">
        <p14:creationId xmlns:p14="http://schemas.microsoft.com/office/powerpoint/2010/main" val="2419605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60C8A5D7-0C11-4798-9F01-98E8C1F0E316}" type="datetimeFigureOut">
              <a:rPr lang="en-US" smtClean="0"/>
              <a:t>2/8/2016</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B3FECFFD-BB05-45A4-BAE6-016BBB42A55F}" type="slidenum">
              <a:rPr lang="en-US" smtClean="0"/>
              <a:t>‹#›</a:t>
            </a:fld>
            <a:endParaRPr lang="en-US" dirty="0"/>
          </a:p>
        </p:txBody>
      </p:sp>
    </p:spTree>
    <p:extLst>
      <p:ext uri="{BB962C8B-B14F-4D97-AF65-F5344CB8AC3E}">
        <p14:creationId xmlns:p14="http://schemas.microsoft.com/office/powerpoint/2010/main" val="35301250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biography.com/people/groups/famous-alumni-of-industrial-school-for-girls" TargetMode="External"/><Relationship Id="rId13" Type="http://schemas.openxmlformats.org/officeDocument/2006/relationships/hyperlink" Target="http://www.biography.com/people/groups/died-in-michigan" TargetMode="External"/><Relationship Id="rId3" Type="http://schemas.openxmlformats.org/officeDocument/2006/relationships/hyperlink" Target="http://www.biography.com/people/groups/activists-civil-rights-activists-female" TargetMode="External"/><Relationship Id="rId7" Type="http://schemas.openxmlformats.org/officeDocument/2006/relationships/hyperlink" Target="http://www.biography.com/people/groups/died-2005" TargetMode="External"/><Relationship Id="rId12" Type="http://schemas.openxmlformats.org/officeDocument/2006/relationships/hyperlink" Target="http://www.biography.com/people/groups/death-city-detroit"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http://www.biography.com/people/groups/died-on-october-24" TargetMode="External"/><Relationship Id="rId11" Type="http://schemas.openxmlformats.org/officeDocument/2006/relationships/hyperlink" Target="http://www.biography.com/people/groups/born-in-alabama" TargetMode="External"/><Relationship Id="rId5" Type="http://schemas.openxmlformats.org/officeDocument/2006/relationships/hyperlink" Target="http://www.biography.com/people/groups/born-1913" TargetMode="External"/><Relationship Id="rId15" Type="http://schemas.openxmlformats.org/officeDocument/2006/relationships/audio" Target="../media/audio1.wav"/><Relationship Id="rId10" Type="http://schemas.openxmlformats.org/officeDocument/2006/relationships/hyperlink" Target="http://www.biography.com/people/groups/birth-city-tuskegee" TargetMode="External"/><Relationship Id="rId4" Type="http://schemas.openxmlformats.org/officeDocument/2006/relationships/hyperlink" Target="http://www.biography.com/people/groups/born-on-february-04" TargetMode="External"/><Relationship Id="rId9" Type="http://schemas.openxmlformats.org/officeDocument/2006/relationships/hyperlink" Target="http://www.biography.com/people/groups/famous-alumni-of-alabama-state-teachers-college-for-negroes" TargetMode="External"/><Relationship Id="rId1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Rosa Parks</a:t>
            </a:r>
            <a:endParaRPr lang="en-US" dirty="0"/>
          </a:p>
        </p:txBody>
      </p:sp>
      <p:sp>
        <p:nvSpPr>
          <p:cNvPr id="3" name="Subtitle 2"/>
          <p:cNvSpPr>
            <a:spLocks noGrp="1"/>
          </p:cNvSpPr>
          <p:nvPr>
            <p:ph type="subTitle" idx="1"/>
          </p:nvPr>
        </p:nvSpPr>
        <p:spPr/>
        <p:txBody>
          <a:bodyPr>
            <a:normAutofit fontScale="92500" lnSpcReduction="10000"/>
          </a:bodyPr>
          <a:lstStyle/>
          <a:p>
            <a:r>
              <a:rPr lang="en-US" b="1" i="1" dirty="0"/>
              <a:t>Civil rights activist Rosa Parks refused to surrender her bus seat to a white passenger, spurring the Montgomery boycott and other efforts to end segregation.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3200" y="1238314"/>
            <a:ext cx="3517900" cy="3517900"/>
          </a:xfrm>
          <a:prstGeom prst="rect">
            <a:avLst/>
          </a:prstGeom>
        </p:spPr>
      </p:pic>
    </p:spTree>
    <p:extLst>
      <p:ext uri="{BB962C8B-B14F-4D97-AF65-F5344CB8AC3E}">
        <p14:creationId xmlns:p14="http://schemas.microsoft.com/office/powerpoint/2010/main" val="3357576126"/>
      </p:ext>
    </p:extLst>
  </p:cSld>
  <p:clrMapOvr>
    <a:masterClrMapping/>
  </p:clrMapOvr>
  <p:transition spd="slow" advTm="2360">
    <p:wipe/>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Information About Rosa Parks</a:t>
            </a:r>
            <a:endParaRPr lang="en-US" dirty="0"/>
          </a:p>
        </p:txBody>
      </p:sp>
      <p:sp>
        <p:nvSpPr>
          <p:cNvPr id="4" name="Rectangle 1"/>
          <p:cNvSpPr>
            <a:spLocks noGrp="1" noChangeArrowheads="1"/>
          </p:cNvSpPr>
          <p:nvPr>
            <p:ph idx="1"/>
          </p:nvPr>
        </p:nvSpPr>
        <p:spPr bwMode="auto">
          <a:xfrm>
            <a:off x="1179606" y="2682194"/>
            <a:ext cx="8761414" cy="336051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66654" rIns="0" bIns="0" numCol="1" anchor="ctr" anchorCtr="0" compatLnSpc="1">
            <a:prstTxWarp prst="textNoShape">
              <a:avLst/>
            </a:prstTxWarp>
            <a:spAutoFit/>
          </a:bodyPr>
          <a:lstStyle/>
          <a:p>
            <a:pPr marL="0" lvl="0" indent="0" defTabSz="914400" eaLnBrk="0" fontAlgn="base" hangingPunct="0">
              <a:spcBef>
                <a:spcPct val="0"/>
              </a:spcBef>
              <a:spcAft>
                <a:spcPct val="0"/>
              </a:spcAft>
              <a:buClrTx/>
              <a:buSzTx/>
              <a:buNone/>
            </a:pPr>
            <a:r>
              <a:rPr lang="en-US" altLang="en-US" sz="1400" b="1" i="1" u="sng" dirty="0">
                <a:solidFill>
                  <a:srgbClr val="002060"/>
                </a:solidFill>
                <a:latin typeface="futura-pt"/>
              </a:rPr>
              <a:t>FULL NAME</a:t>
            </a:r>
          </a:p>
          <a:p>
            <a:pPr marL="0" indent="0" defTabSz="914400" eaLnBrk="0" fontAlgn="base" hangingPunct="0">
              <a:spcBef>
                <a:spcPct val="0"/>
              </a:spcBef>
              <a:spcAft>
                <a:spcPct val="0"/>
              </a:spcAft>
              <a:buClrTx/>
              <a:buSzTx/>
              <a:buNone/>
            </a:pPr>
            <a:r>
              <a:rPr lang="en-US" altLang="en-US" sz="1400" b="1" i="1" dirty="0" smtClean="0">
                <a:solidFill>
                  <a:srgbClr val="002060"/>
                </a:solidFill>
                <a:latin typeface="Helvetica Neue"/>
              </a:rPr>
              <a:t>Rosa </a:t>
            </a:r>
            <a:r>
              <a:rPr lang="en-US" altLang="en-US" sz="1400" b="1" i="1" dirty="0">
                <a:solidFill>
                  <a:srgbClr val="002060"/>
                </a:solidFill>
                <a:latin typeface="Helvetica Neue"/>
              </a:rPr>
              <a:t>Louise McCauley Parks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1" u="sng" strike="noStrike" cap="none" normalizeH="0" baseline="0" dirty="0" smtClean="0">
                <a:ln>
                  <a:noFill/>
                </a:ln>
                <a:solidFill>
                  <a:srgbClr val="002060"/>
                </a:solidFill>
                <a:effectLst/>
                <a:latin typeface="futura-pt"/>
              </a:rPr>
              <a:t>OCCUPATION</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400" i="1" u="none" strike="noStrike" cap="none" normalizeH="0" baseline="0" dirty="0" smtClean="0">
                <a:ln>
                  <a:noFill/>
                </a:ln>
                <a:solidFill>
                  <a:srgbClr val="002060"/>
                </a:solidFill>
                <a:effectLst/>
                <a:latin typeface="Helvetica Neue"/>
                <a:hlinkClick r:id="rId3"/>
              </a:rPr>
              <a:t>Civil Rights Activist</a:t>
            </a:r>
            <a:endParaRPr kumimoji="0" lang="en-US" altLang="en-US" sz="1400" i="1" u="none" strike="noStrike" cap="none" normalizeH="0" baseline="0" dirty="0" smtClean="0">
              <a:ln>
                <a:noFill/>
              </a:ln>
              <a:solidFill>
                <a:srgbClr val="002060"/>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1" u="sng" strike="noStrike" cap="none" normalizeH="0" baseline="0" dirty="0" smtClean="0">
                <a:ln>
                  <a:noFill/>
                </a:ln>
                <a:solidFill>
                  <a:srgbClr val="002060"/>
                </a:solidFill>
                <a:effectLst/>
                <a:latin typeface="futura-pt"/>
              </a:rPr>
              <a:t>BIRTH DATE</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400" i="1" u="none" strike="noStrike" cap="none" normalizeH="0" baseline="0" dirty="0" smtClean="0">
                <a:ln>
                  <a:noFill/>
                </a:ln>
                <a:solidFill>
                  <a:srgbClr val="002060"/>
                </a:solidFill>
                <a:effectLst/>
                <a:latin typeface="Helvetica Neue"/>
                <a:hlinkClick r:id="rId4"/>
              </a:rPr>
              <a:t>February 4</a:t>
            </a:r>
            <a:r>
              <a:rPr kumimoji="0" lang="en-US" altLang="en-US" sz="1400" i="1" u="none" strike="noStrike" cap="none" normalizeH="0" baseline="0" dirty="0" smtClean="0">
                <a:ln>
                  <a:noFill/>
                </a:ln>
                <a:solidFill>
                  <a:srgbClr val="002060"/>
                </a:solidFill>
                <a:effectLst/>
                <a:latin typeface="Helvetica Neue"/>
              </a:rPr>
              <a:t>, </a:t>
            </a:r>
            <a:r>
              <a:rPr kumimoji="0" lang="en-US" altLang="en-US" sz="1400" i="1" u="none" strike="noStrike" cap="none" normalizeH="0" baseline="0" dirty="0" smtClean="0">
                <a:ln>
                  <a:noFill/>
                </a:ln>
                <a:solidFill>
                  <a:srgbClr val="002060"/>
                </a:solidFill>
                <a:effectLst/>
                <a:latin typeface="Helvetica Neue"/>
                <a:hlinkClick r:id="rId5"/>
              </a:rPr>
              <a:t>1913</a:t>
            </a:r>
            <a:endParaRPr kumimoji="0" lang="en-US" altLang="en-US" sz="1400" i="1" u="none" strike="noStrike" cap="none" normalizeH="0" baseline="0" dirty="0" smtClean="0">
              <a:ln>
                <a:noFill/>
              </a:ln>
              <a:solidFill>
                <a:srgbClr val="002060"/>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1" u="sng" strike="noStrike" cap="none" normalizeH="0" baseline="0" dirty="0" smtClean="0">
                <a:ln>
                  <a:noFill/>
                </a:ln>
                <a:solidFill>
                  <a:srgbClr val="002060"/>
                </a:solidFill>
                <a:effectLst/>
                <a:latin typeface="futura-pt"/>
              </a:rPr>
              <a:t>DEATH DATE</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400" i="1" u="none" strike="noStrike" cap="none" normalizeH="0" baseline="0" dirty="0" smtClean="0">
                <a:ln>
                  <a:noFill/>
                </a:ln>
                <a:solidFill>
                  <a:srgbClr val="002060"/>
                </a:solidFill>
                <a:effectLst/>
                <a:latin typeface="Helvetica Neue"/>
                <a:hlinkClick r:id="rId6"/>
              </a:rPr>
              <a:t>October 24</a:t>
            </a:r>
            <a:r>
              <a:rPr kumimoji="0" lang="en-US" altLang="en-US" sz="1400" i="1" u="none" strike="noStrike" cap="none" normalizeH="0" baseline="0" dirty="0" smtClean="0">
                <a:ln>
                  <a:noFill/>
                </a:ln>
                <a:solidFill>
                  <a:srgbClr val="002060"/>
                </a:solidFill>
                <a:effectLst/>
                <a:latin typeface="Helvetica Neue"/>
              </a:rPr>
              <a:t>, </a:t>
            </a:r>
            <a:r>
              <a:rPr kumimoji="0" lang="en-US" altLang="en-US" sz="1400" i="1" u="none" strike="noStrike" cap="none" normalizeH="0" baseline="0" dirty="0" smtClean="0">
                <a:ln>
                  <a:noFill/>
                </a:ln>
                <a:solidFill>
                  <a:srgbClr val="002060"/>
                </a:solidFill>
                <a:effectLst/>
                <a:latin typeface="Helvetica Neue"/>
                <a:hlinkClick r:id="rId7"/>
              </a:rPr>
              <a:t>2005</a:t>
            </a:r>
            <a:endParaRPr kumimoji="0" lang="en-US" altLang="en-US" sz="1400" i="1" u="none" strike="noStrike" cap="none" normalizeH="0" baseline="0" dirty="0" smtClean="0">
              <a:ln>
                <a:noFill/>
              </a:ln>
              <a:solidFill>
                <a:srgbClr val="002060"/>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1" u="sng" strike="noStrike" cap="none" normalizeH="0" baseline="0" dirty="0" smtClean="0">
                <a:ln>
                  <a:noFill/>
                </a:ln>
                <a:solidFill>
                  <a:srgbClr val="002060"/>
                </a:solidFill>
                <a:effectLst/>
                <a:latin typeface="futura-pt"/>
              </a:rPr>
              <a:t>EDUCATION</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400" i="1" u="none" strike="noStrike" cap="none" normalizeH="0" baseline="0" dirty="0" smtClean="0">
                <a:ln>
                  <a:noFill/>
                </a:ln>
                <a:solidFill>
                  <a:srgbClr val="002060"/>
                </a:solidFill>
                <a:effectLst/>
                <a:latin typeface="Helvetica Neue"/>
                <a:hlinkClick r:id="rId8"/>
              </a:rPr>
              <a:t>Industrial School for Girls</a:t>
            </a:r>
            <a:r>
              <a:rPr kumimoji="0" lang="en-US" altLang="en-US" sz="1400" i="1" u="none" strike="noStrike" cap="none" normalizeH="0" baseline="0" dirty="0" smtClean="0">
                <a:ln>
                  <a:noFill/>
                </a:ln>
                <a:solidFill>
                  <a:srgbClr val="002060"/>
                </a:solidFill>
                <a:effectLst/>
                <a:latin typeface="Helvetica Neue"/>
              </a:rPr>
              <a:t>, </a:t>
            </a:r>
            <a:r>
              <a:rPr kumimoji="0" lang="en-US" altLang="en-US" sz="1400" i="1" u="none" strike="noStrike" cap="none" normalizeH="0" baseline="0" dirty="0" smtClean="0">
                <a:ln>
                  <a:noFill/>
                </a:ln>
                <a:solidFill>
                  <a:srgbClr val="002060"/>
                </a:solidFill>
                <a:effectLst/>
                <a:latin typeface="Helvetica Neue"/>
                <a:hlinkClick r:id="rId9"/>
              </a:rPr>
              <a:t>Alabama State Teachers College for Negroes</a:t>
            </a:r>
            <a:endParaRPr kumimoji="0" lang="en-US" altLang="en-US" sz="1400" i="1" u="none" strike="noStrike" cap="none" normalizeH="0" baseline="0" dirty="0" smtClean="0">
              <a:ln>
                <a:noFill/>
              </a:ln>
              <a:solidFill>
                <a:srgbClr val="002060"/>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1" u="sng" strike="noStrike" cap="none" normalizeH="0" baseline="0" dirty="0" smtClean="0">
                <a:ln>
                  <a:noFill/>
                </a:ln>
                <a:solidFill>
                  <a:srgbClr val="002060"/>
                </a:solidFill>
                <a:effectLst/>
                <a:latin typeface="futura-pt"/>
              </a:rPr>
              <a:t>PLACE OF BIRTH</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400" i="1" u="none" strike="noStrike" cap="none" normalizeH="0" baseline="0" dirty="0" smtClean="0">
                <a:ln>
                  <a:noFill/>
                </a:ln>
                <a:solidFill>
                  <a:srgbClr val="002060"/>
                </a:solidFill>
                <a:effectLst/>
                <a:latin typeface="Helvetica Neue"/>
                <a:hlinkClick r:id="rId10"/>
              </a:rPr>
              <a:t>Tuskegee</a:t>
            </a:r>
            <a:r>
              <a:rPr kumimoji="0" lang="en-US" altLang="en-US" sz="1400" i="1" u="none" strike="noStrike" cap="none" normalizeH="0" baseline="0" dirty="0" smtClean="0">
                <a:ln>
                  <a:noFill/>
                </a:ln>
                <a:solidFill>
                  <a:srgbClr val="002060"/>
                </a:solidFill>
                <a:effectLst/>
                <a:latin typeface="Helvetica Neue"/>
              </a:rPr>
              <a:t>, </a:t>
            </a:r>
            <a:r>
              <a:rPr kumimoji="0" lang="en-US" altLang="en-US" sz="1400" i="1" u="none" strike="noStrike" cap="none" normalizeH="0" baseline="0" dirty="0" smtClean="0">
                <a:ln>
                  <a:noFill/>
                </a:ln>
                <a:solidFill>
                  <a:srgbClr val="002060"/>
                </a:solidFill>
                <a:effectLst/>
                <a:latin typeface="Helvetica Neue"/>
                <a:hlinkClick r:id="rId11"/>
              </a:rPr>
              <a:t>Alabama</a:t>
            </a:r>
            <a:endParaRPr kumimoji="0" lang="en-US" altLang="en-US" sz="1400" i="1" u="none" strike="noStrike" cap="none" normalizeH="0" baseline="0" dirty="0" smtClean="0">
              <a:ln>
                <a:noFill/>
              </a:ln>
              <a:solidFill>
                <a:srgbClr val="002060"/>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1" u="sng" strike="noStrike" cap="none" normalizeH="0" baseline="0" dirty="0" smtClean="0">
                <a:ln>
                  <a:noFill/>
                </a:ln>
                <a:solidFill>
                  <a:srgbClr val="002060"/>
                </a:solidFill>
                <a:effectLst/>
                <a:latin typeface="futura-pt"/>
              </a:rPr>
              <a:t>PLACE OF DEATH</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400" i="1" u="none" strike="noStrike" cap="none" normalizeH="0" baseline="0" dirty="0" smtClean="0">
                <a:ln>
                  <a:noFill/>
                </a:ln>
                <a:solidFill>
                  <a:srgbClr val="002060"/>
                </a:solidFill>
                <a:effectLst/>
                <a:latin typeface="Helvetica Neue"/>
                <a:hlinkClick r:id="rId12"/>
              </a:rPr>
              <a:t>Detroit</a:t>
            </a:r>
            <a:r>
              <a:rPr kumimoji="0" lang="en-US" altLang="en-US" sz="1400" i="1" u="none" strike="noStrike" cap="none" normalizeH="0" baseline="0" dirty="0" smtClean="0">
                <a:ln>
                  <a:noFill/>
                </a:ln>
                <a:solidFill>
                  <a:srgbClr val="002060"/>
                </a:solidFill>
                <a:effectLst/>
                <a:latin typeface="Helvetica Neue"/>
              </a:rPr>
              <a:t>, </a:t>
            </a:r>
            <a:r>
              <a:rPr kumimoji="0" lang="en-US" altLang="en-US" sz="1400" i="1" u="none" strike="noStrike" cap="none" normalizeH="0" baseline="0" dirty="0" smtClean="0">
                <a:ln>
                  <a:noFill/>
                </a:ln>
                <a:solidFill>
                  <a:srgbClr val="002060"/>
                </a:solidFill>
                <a:effectLst/>
                <a:latin typeface="Helvetica Neue"/>
                <a:hlinkClick r:id="rId13"/>
              </a:rPr>
              <a:t>Michigan</a:t>
            </a:r>
            <a:endParaRPr kumimoji="0" lang="en-US" altLang="en-US" sz="1400" i="1" u="none" strike="noStrike" cap="none" normalizeH="0" baseline="0" dirty="0" smtClean="0">
              <a:ln>
                <a:noFill/>
              </a:ln>
              <a:solidFill>
                <a:srgbClr val="002060"/>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013575" y="3438524"/>
            <a:ext cx="4640792" cy="2784475"/>
          </a:xfrm>
          <a:prstGeom prst="rect">
            <a:avLst/>
          </a:prstGeom>
        </p:spPr>
      </p:pic>
    </p:spTree>
    <p:extLst>
      <p:ext uri="{BB962C8B-B14F-4D97-AF65-F5344CB8AC3E}">
        <p14:creationId xmlns:p14="http://schemas.microsoft.com/office/powerpoint/2010/main" val="176124675"/>
      </p:ext>
    </p:extLst>
  </p:cSld>
  <p:clrMapOvr>
    <a:masterClrMapping/>
  </p:clrMapOvr>
  <mc:AlternateContent xmlns:mc="http://schemas.openxmlformats.org/markup-compatibility/2006" xmlns:p14="http://schemas.microsoft.com/office/powerpoint/2010/main">
    <mc:Choice Requires="p14">
      <p:transition spd="slow" p14:dur="1500" advTm="2157">
        <p:split orient="vert"/>
        <p:sndAc>
          <p:stSnd>
            <p:snd r:embed="rId2" name="wind.wav"/>
          </p:stSnd>
        </p:sndAc>
      </p:transition>
    </mc:Choice>
    <mc:Fallback xmlns="">
      <p:transition spd="slow" advTm="2157">
        <p:split orient="vert"/>
        <p:sndAc>
          <p:stSnd>
            <p:snd r:embed="rId15"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 calcmode="lin" valueType="num">
                                      <p:cBhvr additive="base">
                                        <p:cTn id="2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 calcmode="lin" valueType="num">
                                      <p:cBhvr additive="base">
                                        <p:cTn id="3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13" end="13"/>
                                            </p:txEl>
                                          </p:spTgt>
                                        </p:tgtEl>
                                        <p:attrNameLst>
                                          <p:attrName>style.visibility</p:attrName>
                                        </p:attrNameLst>
                                      </p:cBhvr>
                                      <p:to>
                                        <p:strVal val="visible"/>
                                      </p:to>
                                    </p:set>
                                    <p:anim calcmode="lin" valueType="num">
                                      <p:cBhvr additive="base">
                                        <p:cTn id="4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Rosa Parks?</a:t>
            </a:r>
            <a:endParaRPr lang="en-US" dirty="0"/>
          </a:p>
        </p:txBody>
      </p:sp>
      <p:sp>
        <p:nvSpPr>
          <p:cNvPr id="3" name="Content Placeholder 2"/>
          <p:cNvSpPr>
            <a:spLocks noGrp="1"/>
          </p:cNvSpPr>
          <p:nvPr>
            <p:ph idx="1"/>
          </p:nvPr>
        </p:nvSpPr>
        <p:spPr>
          <a:xfrm>
            <a:off x="0" y="2273300"/>
            <a:ext cx="8761412" cy="3416300"/>
          </a:xfrm>
        </p:spPr>
        <p:txBody>
          <a:bodyPr/>
          <a:lstStyle/>
          <a:p>
            <a:pPr marL="0" indent="0" fontAlgn="base">
              <a:buNone/>
            </a:pPr>
            <a:r>
              <a:rPr lang="en-US" b="1" i="1" dirty="0"/>
              <a:t> </a:t>
            </a:r>
          </a:p>
          <a:p>
            <a:pPr fontAlgn="base"/>
            <a:r>
              <a:rPr lang="en-US" b="1" i="1" dirty="0">
                <a:solidFill>
                  <a:srgbClr val="002060"/>
                </a:solidFill>
              </a:rPr>
              <a:t>Most of the faces we know from the Civil Rights struggle are images of young, bold, idealistic people. When Rosa Parks made the choice not to leave her seat on a segregated bus, this was not the choice of a young idealist. Nor was it one of a woman unfamiliar with the fight for civil liberties. Parks was in her forties, already a wife and mother. Both Parks and her husband were involved with the NAACP and the Voter's League. The two even raised money to support the Scottsboro boys, a group of young men who had been falsely accused of raping two white women.</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79690" y="2273300"/>
            <a:ext cx="3425825" cy="4216400"/>
          </a:xfrm>
          <a:prstGeom prst="rect">
            <a:avLst/>
          </a:prstGeom>
        </p:spPr>
      </p:pic>
    </p:spTree>
    <p:extLst>
      <p:ext uri="{BB962C8B-B14F-4D97-AF65-F5344CB8AC3E}">
        <p14:creationId xmlns:p14="http://schemas.microsoft.com/office/powerpoint/2010/main" val="3194174196"/>
      </p:ext>
    </p:extLst>
  </p:cSld>
  <p:clrMapOvr>
    <a:masterClrMapping/>
  </p:clrMapOvr>
  <p:transition spd="slow" advTm="7862">
    <p:randomBar dir="ver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Things You May Not Have Known About Rosa Parks</a:t>
            </a:r>
            <a:endParaRPr lang="en-US" dirty="0"/>
          </a:p>
        </p:txBody>
      </p:sp>
      <p:sp>
        <p:nvSpPr>
          <p:cNvPr id="3" name="Content Placeholder 2"/>
          <p:cNvSpPr>
            <a:spLocks noGrp="1"/>
          </p:cNvSpPr>
          <p:nvPr>
            <p:ph idx="1"/>
          </p:nvPr>
        </p:nvSpPr>
        <p:spPr>
          <a:xfrm>
            <a:off x="228599" y="2705100"/>
            <a:ext cx="9687767" cy="3911600"/>
          </a:xfrm>
        </p:spPr>
        <p:txBody>
          <a:bodyPr>
            <a:normAutofit fontScale="92500" lnSpcReduction="20000"/>
          </a:bodyPr>
          <a:lstStyle/>
          <a:p>
            <a:r>
              <a:rPr lang="en-US" b="1" i="1" dirty="0">
                <a:solidFill>
                  <a:srgbClr val="002060"/>
                </a:solidFill>
              </a:rPr>
              <a:t>1. Parks was not the first African-American woman to be arrested for refusing to yield her seat on a Montgomery bus</a:t>
            </a:r>
            <a:r>
              <a:rPr lang="en-US" b="1" i="1" dirty="0" smtClean="0">
                <a:solidFill>
                  <a:srgbClr val="002060"/>
                </a:solidFill>
              </a:rPr>
              <a:t>.</a:t>
            </a:r>
          </a:p>
          <a:p>
            <a:r>
              <a:rPr lang="en-US" b="1" i="1" dirty="0" smtClean="0">
                <a:solidFill>
                  <a:srgbClr val="002060"/>
                </a:solidFill>
              </a:rPr>
              <a:t>2</a:t>
            </a:r>
            <a:r>
              <a:rPr lang="en-US" b="1" i="1" dirty="0">
                <a:solidFill>
                  <a:srgbClr val="002060"/>
                </a:solidFill>
              </a:rPr>
              <a:t>. Parks was a civil rights activist before her </a:t>
            </a:r>
            <a:r>
              <a:rPr lang="en-US" b="1" i="1" dirty="0" smtClean="0">
                <a:solidFill>
                  <a:srgbClr val="002060"/>
                </a:solidFill>
              </a:rPr>
              <a:t>arrest</a:t>
            </a:r>
          </a:p>
          <a:p>
            <a:r>
              <a:rPr lang="en-US" b="1" i="1" dirty="0" smtClean="0">
                <a:solidFill>
                  <a:srgbClr val="002060"/>
                </a:solidFill>
              </a:rPr>
              <a:t>3</a:t>
            </a:r>
            <a:r>
              <a:rPr lang="en-US" b="1" i="1" dirty="0">
                <a:solidFill>
                  <a:srgbClr val="002060"/>
                </a:solidFill>
              </a:rPr>
              <a:t>. Parks had a prior encounter with James Blake, the bus driver who demanded she vacate her seat</a:t>
            </a:r>
            <a:r>
              <a:rPr lang="en-US" b="1" i="1" dirty="0" smtClean="0">
                <a:solidFill>
                  <a:srgbClr val="002060"/>
                </a:solidFill>
              </a:rPr>
              <a:t>.</a:t>
            </a:r>
          </a:p>
          <a:p>
            <a:r>
              <a:rPr lang="en-US" b="1" i="1" dirty="0">
                <a:solidFill>
                  <a:srgbClr val="002060"/>
                </a:solidFill>
              </a:rPr>
              <a:t>4. Her act of civil disobedience was not pre-meditated</a:t>
            </a:r>
            <a:r>
              <a:rPr lang="en-US" b="1" i="1" dirty="0" smtClean="0">
                <a:solidFill>
                  <a:srgbClr val="002060"/>
                </a:solidFill>
              </a:rPr>
              <a:t>.</a:t>
            </a:r>
          </a:p>
          <a:p>
            <a:r>
              <a:rPr lang="en-US" b="1" i="1" dirty="0">
                <a:solidFill>
                  <a:srgbClr val="002060"/>
                </a:solidFill>
              </a:rPr>
              <a:t>5. Parks was not sitting in a whites-only section</a:t>
            </a:r>
            <a:r>
              <a:rPr lang="en-US" b="1" i="1" dirty="0" smtClean="0">
                <a:solidFill>
                  <a:srgbClr val="002060"/>
                </a:solidFill>
              </a:rPr>
              <a:t>.</a:t>
            </a:r>
          </a:p>
          <a:p>
            <a:r>
              <a:rPr lang="en-US" b="1" i="1" dirty="0">
                <a:solidFill>
                  <a:schemeClr val="accent1">
                    <a:lumMod val="75000"/>
                  </a:schemeClr>
                </a:solidFill>
              </a:rPr>
              <a:t>6. Parks did not refuse to leave her seat because her feet were tired. </a:t>
            </a:r>
            <a:endParaRPr lang="en-US" b="1" i="1" dirty="0" smtClean="0">
              <a:solidFill>
                <a:schemeClr val="accent1">
                  <a:lumMod val="75000"/>
                </a:schemeClr>
              </a:solidFill>
            </a:endParaRPr>
          </a:p>
          <a:p>
            <a:r>
              <a:rPr lang="en-US" b="1" i="1" dirty="0">
                <a:solidFill>
                  <a:schemeClr val="accent1">
                    <a:lumMod val="75000"/>
                  </a:schemeClr>
                </a:solidFill>
              </a:rPr>
              <a:t>7. Weeks after her arrest, Parks was jailed a second time for her role in the boycott</a:t>
            </a:r>
            <a:r>
              <a:rPr lang="en-US" b="1" i="1" dirty="0" smtClean="0">
                <a:solidFill>
                  <a:schemeClr val="accent1">
                    <a:lumMod val="75000"/>
                  </a:schemeClr>
                </a:solidFill>
              </a:rPr>
              <a:t>.</a:t>
            </a:r>
          </a:p>
          <a:p>
            <a:r>
              <a:rPr lang="en-US" b="1" i="1" dirty="0">
                <a:solidFill>
                  <a:schemeClr val="accent1">
                    <a:lumMod val="75000"/>
                  </a:schemeClr>
                </a:solidFill>
              </a:rPr>
              <a:t>8. Parks was forced to move from Montgomery soon after the boycott</a:t>
            </a:r>
            <a:r>
              <a:rPr lang="en-US" b="1" i="1" dirty="0" smtClean="0">
                <a:solidFill>
                  <a:schemeClr val="accent1">
                    <a:lumMod val="75000"/>
                  </a:schemeClr>
                </a:solidFill>
              </a:rPr>
              <a:t>.</a:t>
            </a:r>
          </a:p>
          <a:p>
            <a:r>
              <a:rPr lang="en-US" b="1" i="1" dirty="0">
                <a:solidFill>
                  <a:schemeClr val="accent1">
                    <a:lumMod val="75000"/>
                  </a:schemeClr>
                </a:solidFill>
              </a:rPr>
              <a:t>9. Parks was the first woman to lie in state at the U.S. Capitol</a:t>
            </a:r>
            <a:r>
              <a:rPr lang="en-US" b="1" i="1" dirty="0" smtClean="0">
                <a:solidFill>
                  <a:schemeClr val="accent1">
                    <a:lumMod val="75000"/>
                  </a:schemeClr>
                </a:solidFill>
              </a:rPr>
              <a:t>.</a:t>
            </a:r>
          </a:p>
          <a:p>
            <a:r>
              <a:rPr lang="en-US" b="1" i="1" dirty="0">
                <a:solidFill>
                  <a:schemeClr val="accent1">
                    <a:lumMod val="75000"/>
                  </a:schemeClr>
                </a:solidFill>
              </a:rPr>
              <a:t>10. Bus seats were left empty to honor Parks on the 50th anniversary of her arrest.</a:t>
            </a:r>
            <a:endParaRPr lang="en-US" i="1" dirty="0">
              <a:solidFill>
                <a:schemeClr val="accent1">
                  <a:lumMod val="75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9686" y="3365500"/>
            <a:ext cx="2579914" cy="3009900"/>
          </a:xfrm>
          <a:prstGeom prst="rect">
            <a:avLst/>
          </a:prstGeom>
        </p:spPr>
      </p:pic>
    </p:spTree>
    <p:extLst>
      <p:ext uri="{BB962C8B-B14F-4D97-AF65-F5344CB8AC3E}">
        <p14:creationId xmlns:p14="http://schemas.microsoft.com/office/powerpoint/2010/main" val="4154404295"/>
      </p:ext>
    </p:extLst>
  </p:cSld>
  <p:clrMapOvr>
    <a:masterClrMapping/>
  </p:clrMapOvr>
  <mc:AlternateContent xmlns:mc="http://schemas.openxmlformats.org/markup-compatibility/2006" xmlns:p14="http://schemas.microsoft.com/office/powerpoint/2010/main">
    <mc:Choice Requires="p14">
      <p:transition spd="slow" p14:dur="800" advTm="12596">
        <p:circle/>
        <p:sndAc>
          <p:stSnd>
            <p:snd r:embed="rId2" name="wind.wav"/>
          </p:stSnd>
        </p:sndAc>
      </p:transition>
    </mc:Choice>
    <mc:Fallback xmlns="">
      <p:transition spd="slow" advTm="12596">
        <p:circle/>
        <p:sndAc>
          <p:stSnd>
            <p:snd r:embed="rId4"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p:cTn id="2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7" dur="1000"/>
                                        <p:tgtEl>
                                          <p:spTgt spid="3">
                                            <p:txEl>
                                              <p:pRg st="5" end="5"/>
                                            </p:txEl>
                                          </p:spTgt>
                                        </p:tgtEl>
                                      </p:cBhvr>
                                    </p:animEffect>
                                  </p:childTnLst>
                                </p:cTn>
                              </p:par>
                              <p:par>
                                <p:cTn id="28" presetID="31" presetClass="entr" presetSubtype="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p:cTn id="30"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6" end="6"/>
                                            </p:txEl>
                                          </p:spTgt>
                                        </p:tgtEl>
                                      </p:cBhvr>
                                    </p:animEffect>
                                  </p:childTnLst>
                                </p:cTn>
                              </p:par>
                              <p:par>
                                <p:cTn id="34" presetID="31"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 calcmode="lin" valueType="num">
                                      <p:cBhvr>
                                        <p:cTn id="36"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7" end="7"/>
                                            </p:txEl>
                                          </p:spTgt>
                                        </p:tgtEl>
                                      </p:cBhvr>
                                    </p:animEffect>
                                  </p:childTnLst>
                                </p:cTn>
                              </p:par>
                              <p:par>
                                <p:cTn id="40" presetID="31" presetClass="entr" presetSubtype="0"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8" end="8"/>
                                            </p:txEl>
                                          </p:spTgt>
                                        </p:tgtEl>
                                      </p:cBhvr>
                                    </p:animEffect>
                                  </p:childTnLst>
                                </p:cTn>
                              </p:par>
                              <p:par>
                                <p:cTn id="46" presetID="31" presetClass="entr" presetSubtype="0" fill="hold" nodeType="with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 calcmode="lin" valueType="num">
                                      <p:cBhvr>
                                        <p:cTn id="48"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9"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50"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51"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Rosa Parks Impact The World?</a:t>
            </a:r>
            <a:endParaRPr lang="en-US" dirty="0"/>
          </a:p>
        </p:txBody>
      </p:sp>
      <p:sp>
        <p:nvSpPr>
          <p:cNvPr id="3" name="Content Placeholder 2"/>
          <p:cNvSpPr>
            <a:spLocks noGrp="1"/>
          </p:cNvSpPr>
          <p:nvPr>
            <p:ph idx="1"/>
          </p:nvPr>
        </p:nvSpPr>
        <p:spPr>
          <a:xfrm>
            <a:off x="0" y="2393950"/>
            <a:ext cx="8761412" cy="3416300"/>
          </a:xfrm>
        </p:spPr>
        <p:txBody>
          <a:bodyPr>
            <a:normAutofit fontScale="85000" lnSpcReduction="10000"/>
          </a:bodyPr>
          <a:lstStyle/>
          <a:p>
            <a:r>
              <a:rPr lang="en-US" b="1" i="1" dirty="0" smtClean="0">
                <a:solidFill>
                  <a:srgbClr val="002060"/>
                </a:solidFill>
              </a:rPr>
              <a:t>Her </a:t>
            </a:r>
            <a:r>
              <a:rPr lang="en-US" b="1" i="1" dirty="0">
                <a:solidFill>
                  <a:srgbClr val="002060"/>
                </a:solidFill>
              </a:rPr>
              <a:t>action in Montgomery, Alabama, on Dec. 1, 1955, was intended to be a small protest</a:t>
            </a:r>
            <a:r>
              <a:rPr lang="en-US" b="1" i="1" dirty="0" smtClean="0">
                <a:solidFill>
                  <a:srgbClr val="002060"/>
                </a:solidFill>
              </a:rPr>
              <a:t>.</a:t>
            </a:r>
          </a:p>
          <a:p>
            <a:r>
              <a:rPr lang="en-US" b="1" i="1" dirty="0">
                <a:solidFill>
                  <a:srgbClr val="002060"/>
                </a:solidFill>
              </a:rPr>
              <a:t>“I had no idea that when I refused to give up my seat on that Montgomery bus that my small action would help put an end to segregation laws in the South,” Parks wrote in her autobiography for kids, “Rosa Parks: My Story.” “I only knew that I was tired of being pushed around</a:t>
            </a:r>
            <a:r>
              <a:rPr lang="en-US" b="1" i="1" dirty="0" smtClean="0">
                <a:solidFill>
                  <a:srgbClr val="002060"/>
                </a:solidFill>
              </a:rPr>
              <a:t>.”</a:t>
            </a:r>
          </a:p>
          <a:p>
            <a:r>
              <a:rPr lang="en-US" b="1" i="1" dirty="0">
                <a:solidFill>
                  <a:schemeClr val="accent1">
                    <a:lumMod val="75000"/>
                  </a:schemeClr>
                </a:solidFill>
              </a:rPr>
              <a:t>She was arrested and found guilty of violating segregation laws, rules that required black and white people to attend separate schools, drink from separate water fountains and sit in separate areas on buses. Lawyers filed a court case challenging the fairness of segregating buses. The U.S. Supreme Court decided that it was against the Constitution, and black people in Montgomery were allowed to sit in any bus seat. That victory led to many other challenges to segregation laws in the United States</a:t>
            </a:r>
            <a:r>
              <a:rPr lang="en-US" b="1" i="1" dirty="0" smtClean="0">
                <a:solidFill>
                  <a:schemeClr val="accent1">
                    <a:lumMod val="75000"/>
                  </a:schemeClr>
                </a:solidFill>
              </a:rPr>
              <a:t>.</a:t>
            </a:r>
          </a:p>
          <a:p>
            <a:r>
              <a:rPr lang="en-US" b="1" i="1" dirty="0">
                <a:solidFill>
                  <a:schemeClr val="accent1">
                    <a:lumMod val="75000"/>
                  </a:schemeClr>
                </a:solidFill>
              </a:rPr>
              <a:t>Parks became a hero of those fighting for equality for blacks. She died in 2005, and three schools in the Washington area are named in her honor.</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61412" y="4819650"/>
            <a:ext cx="3372925" cy="1797050"/>
          </a:xfrm>
          <a:prstGeom prst="rect">
            <a:avLst/>
          </a:prstGeom>
        </p:spPr>
      </p:pic>
    </p:spTree>
    <p:extLst>
      <p:ext uri="{BB962C8B-B14F-4D97-AF65-F5344CB8AC3E}">
        <p14:creationId xmlns:p14="http://schemas.microsoft.com/office/powerpoint/2010/main" val="41156314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8875">
        <p15:prstTrans prst="fracture"/>
        <p:sndAc>
          <p:stSnd>
            <p:snd r:embed="rId2" name="wind.wav"/>
          </p:stSnd>
        </p:sndAc>
      </p:transition>
    </mc:Choice>
    <mc:Fallback xmlns="">
      <p:transition spd="slow" advTm="18875">
        <p:fade/>
        <p:sndAc>
          <p:stSnd>
            <p:snd r:embed="rId4"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80">
                                          <p:stCondLst>
                                            <p:cond delay="0"/>
                                          </p:stCondLst>
                                        </p:cTn>
                                        <p:tgtEl>
                                          <p:spTgt spid="3">
                                            <p:txEl>
                                              <p:pRg st="2" end="2"/>
                                            </p:txEl>
                                          </p:spTgt>
                                        </p:tgtEl>
                                      </p:cBhvr>
                                    </p:animEffect>
                                    <p:anim calcmode="lin" valueType="num">
                                      <p:cBhvr>
                                        <p:cTn id="2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xEl>
                                              <p:pRg st="2" end="2"/>
                                            </p:txEl>
                                          </p:spTgt>
                                        </p:tgtEl>
                                      </p:cBhvr>
                                      <p:to x="100000" y="60000"/>
                                    </p:animScale>
                                    <p:animScale>
                                      <p:cBhvr>
                                        <p:cTn id="26" dur="166" decel="50000">
                                          <p:stCondLst>
                                            <p:cond delay="676"/>
                                          </p:stCondLst>
                                        </p:cTn>
                                        <p:tgtEl>
                                          <p:spTgt spid="3">
                                            <p:txEl>
                                              <p:pRg st="2" end="2"/>
                                            </p:txEl>
                                          </p:spTgt>
                                        </p:tgtEl>
                                      </p:cBhvr>
                                      <p:to x="100000" y="100000"/>
                                    </p:animScale>
                                    <p:animScale>
                                      <p:cBhvr>
                                        <p:cTn id="27" dur="26">
                                          <p:stCondLst>
                                            <p:cond delay="1312"/>
                                          </p:stCondLst>
                                        </p:cTn>
                                        <p:tgtEl>
                                          <p:spTgt spid="3">
                                            <p:txEl>
                                              <p:pRg st="2" end="2"/>
                                            </p:txEl>
                                          </p:spTgt>
                                        </p:tgtEl>
                                      </p:cBhvr>
                                      <p:to x="100000" y="80000"/>
                                    </p:animScale>
                                    <p:animScale>
                                      <p:cBhvr>
                                        <p:cTn id="28" dur="166" decel="50000">
                                          <p:stCondLst>
                                            <p:cond delay="1338"/>
                                          </p:stCondLst>
                                        </p:cTn>
                                        <p:tgtEl>
                                          <p:spTgt spid="3">
                                            <p:txEl>
                                              <p:pRg st="2" end="2"/>
                                            </p:txEl>
                                          </p:spTgt>
                                        </p:tgtEl>
                                      </p:cBhvr>
                                      <p:to x="100000" y="100000"/>
                                    </p:animScale>
                                    <p:animScale>
                                      <p:cBhvr>
                                        <p:cTn id="29" dur="26">
                                          <p:stCondLst>
                                            <p:cond delay="1642"/>
                                          </p:stCondLst>
                                        </p:cTn>
                                        <p:tgtEl>
                                          <p:spTgt spid="3">
                                            <p:txEl>
                                              <p:pRg st="2" end="2"/>
                                            </p:txEl>
                                          </p:spTgt>
                                        </p:tgtEl>
                                      </p:cBhvr>
                                      <p:to x="100000" y="90000"/>
                                    </p:animScale>
                                    <p:animScale>
                                      <p:cBhvr>
                                        <p:cTn id="30" dur="166" decel="50000">
                                          <p:stCondLst>
                                            <p:cond delay="1668"/>
                                          </p:stCondLst>
                                        </p:cTn>
                                        <p:tgtEl>
                                          <p:spTgt spid="3">
                                            <p:txEl>
                                              <p:pRg st="2" end="2"/>
                                            </p:txEl>
                                          </p:spTgt>
                                        </p:tgtEl>
                                      </p:cBhvr>
                                      <p:to x="100000" y="100000"/>
                                    </p:animScale>
                                    <p:animScale>
                                      <p:cBhvr>
                                        <p:cTn id="31" dur="26">
                                          <p:stCondLst>
                                            <p:cond delay="1808"/>
                                          </p:stCondLst>
                                        </p:cTn>
                                        <p:tgtEl>
                                          <p:spTgt spid="3">
                                            <p:txEl>
                                              <p:pRg st="2" end="2"/>
                                            </p:txEl>
                                          </p:spTgt>
                                        </p:tgtEl>
                                      </p:cBhvr>
                                      <p:to x="100000" y="95000"/>
                                    </p:animScale>
                                    <p:animScale>
                                      <p:cBhvr>
                                        <p:cTn id="32" dur="166" decel="50000">
                                          <p:stCondLst>
                                            <p:cond delay="1834"/>
                                          </p:stCondLst>
                                        </p:cTn>
                                        <p:tgtEl>
                                          <p:spTgt spid="3">
                                            <p:txEl>
                                              <p:pRg st="2" end="2"/>
                                            </p:txEl>
                                          </p:spTgt>
                                        </p:tgtEl>
                                      </p:cBhvr>
                                      <p:to x="100000" y="100000"/>
                                    </p:animScale>
                                  </p:childTnLst>
                                </p:cTn>
                              </p:par>
                              <p:par>
                                <p:cTn id="33" presetID="26" presetClass="entr" presetSubtype="0"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wipe(down)">
                                      <p:cBhvr>
                                        <p:cTn id="35" dur="580">
                                          <p:stCondLst>
                                            <p:cond delay="0"/>
                                          </p:stCondLst>
                                        </p:cTn>
                                        <p:tgtEl>
                                          <p:spTgt spid="3">
                                            <p:txEl>
                                              <p:pRg st="3" end="3"/>
                                            </p:txEl>
                                          </p:spTgt>
                                        </p:tgtEl>
                                      </p:cBhvr>
                                    </p:animEffect>
                                    <p:anim calcmode="lin" valueType="num">
                                      <p:cBhvr>
                                        <p:cTn id="3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1" dur="26">
                                          <p:stCondLst>
                                            <p:cond delay="650"/>
                                          </p:stCondLst>
                                        </p:cTn>
                                        <p:tgtEl>
                                          <p:spTgt spid="3">
                                            <p:txEl>
                                              <p:pRg st="3" end="3"/>
                                            </p:txEl>
                                          </p:spTgt>
                                        </p:tgtEl>
                                      </p:cBhvr>
                                      <p:to x="100000" y="60000"/>
                                    </p:animScale>
                                    <p:animScale>
                                      <p:cBhvr>
                                        <p:cTn id="42" dur="166" decel="50000">
                                          <p:stCondLst>
                                            <p:cond delay="676"/>
                                          </p:stCondLst>
                                        </p:cTn>
                                        <p:tgtEl>
                                          <p:spTgt spid="3">
                                            <p:txEl>
                                              <p:pRg st="3" end="3"/>
                                            </p:txEl>
                                          </p:spTgt>
                                        </p:tgtEl>
                                      </p:cBhvr>
                                      <p:to x="100000" y="100000"/>
                                    </p:animScale>
                                    <p:animScale>
                                      <p:cBhvr>
                                        <p:cTn id="43" dur="26">
                                          <p:stCondLst>
                                            <p:cond delay="1312"/>
                                          </p:stCondLst>
                                        </p:cTn>
                                        <p:tgtEl>
                                          <p:spTgt spid="3">
                                            <p:txEl>
                                              <p:pRg st="3" end="3"/>
                                            </p:txEl>
                                          </p:spTgt>
                                        </p:tgtEl>
                                      </p:cBhvr>
                                      <p:to x="100000" y="80000"/>
                                    </p:animScale>
                                    <p:animScale>
                                      <p:cBhvr>
                                        <p:cTn id="44" dur="166" decel="50000">
                                          <p:stCondLst>
                                            <p:cond delay="1338"/>
                                          </p:stCondLst>
                                        </p:cTn>
                                        <p:tgtEl>
                                          <p:spTgt spid="3">
                                            <p:txEl>
                                              <p:pRg st="3" end="3"/>
                                            </p:txEl>
                                          </p:spTgt>
                                        </p:tgtEl>
                                      </p:cBhvr>
                                      <p:to x="100000" y="100000"/>
                                    </p:animScale>
                                    <p:animScale>
                                      <p:cBhvr>
                                        <p:cTn id="45" dur="26">
                                          <p:stCondLst>
                                            <p:cond delay="1642"/>
                                          </p:stCondLst>
                                        </p:cTn>
                                        <p:tgtEl>
                                          <p:spTgt spid="3">
                                            <p:txEl>
                                              <p:pRg st="3" end="3"/>
                                            </p:txEl>
                                          </p:spTgt>
                                        </p:tgtEl>
                                      </p:cBhvr>
                                      <p:to x="100000" y="90000"/>
                                    </p:animScale>
                                    <p:animScale>
                                      <p:cBhvr>
                                        <p:cTn id="46" dur="166" decel="50000">
                                          <p:stCondLst>
                                            <p:cond delay="1668"/>
                                          </p:stCondLst>
                                        </p:cTn>
                                        <p:tgtEl>
                                          <p:spTgt spid="3">
                                            <p:txEl>
                                              <p:pRg st="3" end="3"/>
                                            </p:txEl>
                                          </p:spTgt>
                                        </p:tgtEl>
                                      </p:cBhvr>
                                      <p:to x="100000" y="100000"/>
                                    </p:animScale>
                                    <p:animScale>
                                      <p:cBhvr>
                                        <p:cTn id="47" dur="26">
                                          <p:stCondLst>
                                            <p:cond delay="1808"/>
                                          </p:stCondLst>
                                        </p:cTn>
                                        <p:tgtEl>
                                          <p:spTgt spid="3">
                                            <p:txEl>
                                              <p:pRg st="3" end="3"/>
                                            </p:txEl>
                                          </p:spTgt>
                                        </p:tgtEl>
                                      </p:cBhvr>
                                      <p:to x="100000" y="95000"/>
                                    </p:animScale>
                                    <p:animScale>
                                      <p:cBhvr>
                                        <p:cTn id="48"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56</TotalTime>
  <Words>369</Words>
  <Application>Microsoft Office PowerPoint</Application>
  <PresentationFormat>Widescreen</PresentationFormat>
  <Paragraphs>36</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Century Gothic</vt:lpstr>
      <vt:lpstr>futura-pt</vt:lpstr>
      <vt:lpstr>Helvetica Neue</vt:lpstr>
      <vt:lpstr>Wingdings 3</vt:lpstr>
      <vt:lpstr>Ion Boardroom</vt:lpstr>
      <vt:lpstr>Rosa Parks</vt:lpstr>
      <vt:lpstr>Background Information About Rosa Parks</vt:lpstr>
      <vt:lpstr>Who Is Rosa Parks?</vt:lpstr>
      <vt:lpstr>10 Things You May Not Have Known About Rosa Parks</vt:lpstr>
      <vt:lpstr>How Did Rosa Parks Impact The World?</vt:lpstr>
    </vt:vector>
  </TitlesOfParts>
  <Company>MPS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Rosa Parks</dc:title>
  <dc:creator>MAXEY, NAETAJAH</dc:creator>
  <cp:lastModifiedBy>MAXEY, NAETAJAH</cp:lastModifiedBy>
  <cp:revision>7</cp:revision>
  <dcterms:created xsi:type="dcterms:W3CDTF">2016-02-05T14:40:20Z</dcterms:created>
  <dcterms:modified xsi:type="dcterms:W3CDTF">2016-02-08T15:15:16Z</dcterms:modified>
</cp:coreProperties>
</file>